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7" r:id="rId3"/>
    <p:sldId id="422" r:id="rId4"/>
    <p:sldId id="423" r:id="rId5"/>
    <p:sldId id="424" r:id="rId6"/>
    <p:sldId id="425" r:id="rId7"/>
    <p:sldId id="426" r:id="rId8"/>
    <p:sldId id="427" r:id="rId9"/>
    <p:sldId id="258" r:id="rId10"/>
    <p:sldId id="259" r:id="rId11"/>
    <p:sldId id="287" r:id="rId12"/>
    <p:sldId id="260" r:id="rId13"/>
    <p:sldId id="328" r:id="rId14"/>
    <p:sldId id="261" r:id="rId15"/>
    <p:sldId id="263" r:id="rId16"/>
    <p:sldId id="295" r:id="rId17"/>
    <p:sldId id="296" r:id="rId18"/>
    <p:sldId id="329" r:id="rId19"/>
    <p:sldId id="330" r:id="rId20"/>
    <p:sldId id="331" r:id="rId21"/>
    <p:sldId id="332" r:id="rId22"/>
    <p:sldId id="297" r:id="rId23"/>
    <p:sldId id="298" r:id="rId24"/>
    <p:sldId id="299" r:id="rId25"/>
    <p:sldId id="300" r:id="rId26"/>
    <p:sldId id="335" r:id="rId27"/>
    <p:sldId id="336" r:id="rId28"/>
    <p:sldId id="337" r:id="rId29"/>
    <p:sldId id="268" r:id="rId30"/>
    <p:sldId id="262" r:id="rId31"/>
    <p:sldId id="333" r:id="rId32"/>
    <p:sldId id="334" r:id="rId33"/>
    <p:sldId id="264" r:id="rId34"/>
    <p:sldId id="265" r:id="rId35"/>
    <p:sldId id="266" r:id="rId36"/>
    <p:sldId id="388" r:id="rId37"/>
    <p:sldId id="347" r:id="rId38"/>
    <p:sldId id="338" r:id="rId39"/>
    <p:sldId id="343" r:id="rId40"/>
    <p:sldId id="339" r:id="rId41"/>
    <p:sldId id="344" r:id="rId42"/>
    <p:sldId id="345" r:id="rId43"/>
    <p:sldId id="390" r:id="rId44"/>
    <p:sldId id="346" r:id="rId45"/>
    <p:sldId id="389" r:id="rId46"/>
    <p:sldId id="391" r:id="rId47"/>
    <p:sldId id="395" r:id="rId48"/>
    <p:sldId id="396" r:id="rId49"/>
    <p:sldId id="394" r:id="rId50"/>
    <p:sldId id="398" r:id="rId51"/>
    <p:sldId id="399" r:id="rId52"/>
    <p:sldId id="400" r:id="rId53"/>
    <p:sldId id="397" r:id="rId54"/>
    <p:sldId id="392" r:id="rId55"/>
    <p:sldId id="393" r:id="rId56"/>
    <p:sldId id="401" r:id="rId57"/>
    <p:sldId id="402" r:id="rId58"/>
    <p:sldId id="404" r:id="rId59"/>
    <p:sldId id="403" r:id="rId60"/>
    <p:sldId id="408" r:id="rId61"/>
    <p:sldId id="406" r:id="rId62"/>
    <p:sldId id="407" r:id="rId63"/>
    <p:sldId id="405" r:id="rId64"/>
    <p:sldId id="412" r:id="rId65"/>
    <p:sldId id="413" r:id="rId66"/>
    <p:sldId id="414" r:id="rId67"/>
    <p:sldId id="409" r:id="rId68"/>
    <p:sldId id="410" r:id="rId69"/>
    <p:sldId id="420" r:id="rId70"/>
    <p:sldId id="411" r:id="rId71"/>
    <p:sldId id="419" r:id="rId72"/>
    <p:sldId id="439" r:id="rId73"/>
    <p:sldId id="418" r:id="rId74"/>
    <p:sldId id="421" r:id="rId75"/>
    <p:sldId id="428" r:id="rId76"/>
    <p:sldId id="429" r:id="rId77"/>
    <p:sldId id="431" r:id="rId78"/>
    <p:sldId id="430" r:id="rId79"/>
    <p:sldId id="432" r:id="rId80"/>
    <p:sldId id="464" r:id="rId81"/>
    <p:sldId id="433" r:id="rId82"/>
    <p:sldId id="471" r:id="rId83"/>
    <p:sldId id="416" r:id="rId84"/>
    <p:sldId id="465" r:id="rId85"/>
    <p:sldId id="468" r:id="rId86"/>
    <p:sldId id="470" r:id="rId87"/>
    <p:sldId id="469" r:id="rId88"/>
    <p:sldId id="466" r:id="rId89"/>
    <p:sldId id="467" r:id="rId90"/>
    <p:sldId id="447" r:id="rId91"/>
    <p:sldId id="446" r:id="rId92"/>
    <p:sldId id="445" r:id="rId93"/>
    <p:sldId id="453" r:id="rId94"/>
    <p:sldId id="473" r:id="rId95"/>
    <p:sldId id="474" r:id="rId96"/>
    <p:sldId id="415" r:id="rId97"/>
    <p:sldId id="438" r:id="rId98"/>
    <p:sldId id="476" r:id="rId99"/>
    <p:sldId id="475" r:id="rId100"/>
    <p:sldId id="478" r:id="rId101"/>
    <p:sldId id="481" r:id="rId102"/>
    <p:sldId id="479" r:id="rId103"/>
    <p:sldId id="480" r:id="rId104"/>
    <p:sldId id="482" r:id="rId105"/>
    <p:sldId id="483" r:id="rId106"/>
    <p:sldId id="477" r:id="rId107"/>
    <p:sldId id="485" r:id="rId108"/>
    <p:sldId id="486" r:id="rId109"/>
    <p:sldId id="487" r:id="rId110"/>
    <p:sldId id="488" r:id="rId111"/>
    <p:sldId id="489" r:id="rId112"/>
    <p:sldId id="273" r:id="rId113"/>
    <p:sldId id="491" r:id="rId114"/>
    <p:sldId id="490" r:id="rId115"/>
    <p:sldId id="492" r:id="rId116"/>
    <p:sldId id="281" r:id="rId117"/>
    <p:sldId id="280" r:id="rId118"/>
    <p:sldId id="279" r:id="rId119"/>
    <p:sldId id="278" r:id="rId120"/>
    <p:sldId id="277" r:id="rId121"/>
    <p:sldId id="276" r:id="rId122"/>
    <p:sldId id="275" r:id="rId123"/>
    <p:sldId id="274" r:id="rId124"/>
    <p:sldId id="442" r:id="rId125"/>
    <p:sldId id="441" r:id="rId126"/>
    <p:sldId id="440" r:id="rId127"/>
    <p:sldId id="448" r:id="rId128"/>
    <p:sldId id="452" r:id="rId129"/>
    <p:sldId id="456" r:id="rId130"/>
    <p:sldId id="457" r:id="rId131"/>
    <p:sldId id="458" r:id="rId132"/>
    <p:sldId id="459" r:id="rId133"/>
    <p:sldId id="460" r:id="rId134"/>
    <p:sldId id="461" r:id="rId135"/>
    <p:sldId id="267" r:id="rId136"/>
    <p:sldId id="451" r:id="rId137"/>
    <p:sldId id="435" r:id="rId138"/>
    <p:sldId id="493" r:id="rId139"/>
    <p:sldId id="434" r:id="rId140"/>
    <p:sldId id="455" r:id="rId141"/>
    <p:sldId id="301" r:id="rId142"/>
    <p:sldId id="308" r:id="rId143"/>
    <p:sldId id="307" r:id="rId144"/>
    <p:sldId id="306" r:id="rId145"/>
    <p:sldId id="305" r:id="rId146"/>
    <p:sldId id="304" r:id="rId147"/>
    <p:sldId id="303" r:id="rId148"/>
    <p:sldId id="314" r:id="rId149"/>
    <p:sldId id="313" r:id="rId150"/>
    <p:sldId id="312" r:id="rId151"/>
    <p:sldId id="311" r:id="rId152"/>
    <p:sldId id="310" r:id="rId153"/>
    <p:sldId id="309" r:id="rId154"/>
    <p:sldId id="315" r:id="rId155"/>
    <p:sldId id="316" r:id="rId156"/>
    <p:sldId id="321" r:id="rId157"/>
    <p:sldId id="320" r:id="rId158"/>
    <p:sldId id="319" r:id="rId1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30574D1-9A82-4BE8-91F8-B128FC4559DF}">
          <p14:sldIdLst>
            <p14:sldId id="256"/>
            <p14:sldId id="327"/>
            <p14:sldId id="422"/>
            <p14:sldId id="423"/>
            <p14:sldId id="424"/>
            <p14:sldId id="425"/>
            <p14:sldId id="426"/>
            <p14:sldId id="427"/>
            <p14:sldId id="258"/>
            <p14:sldId id="259"/>
            <p14:sldId id="287"/>
            <p14:sldId id="260"/>
            <p14:sldId id="328"/>
            <p14:sldId id="261"/>
            <p14:sldId id="263"/>
            <p14:sldId id="295"/>
            <p14:sldId id="296"/>
            <p14:sldId id="329"/>
            <p14:sldId id="330"/>
            <p14:sldId id="331"/>
            <p14:sldId id="332"/>
            <p14:sldId id="297"/>
            <p14:sldId id="298"/>
            <p14:sldId id="299"/>
            <p14:sldId id="300"/>
            <p14:sldId id="335"/>
            <p14:sldId id="336"/>
            <p14:sldId id="337"/>
            <p14:sldId id="268"/>
            <p14:sldId id="262"/>
            <p14:sldId id="333"/>
            <p14:sldId id="334"/>
            <p14:sldId id="264"/>
            <p14:sldId id="265"/>
            <p14:sldId id="266"/>
            <p14:sldId id="388"/>
            <p14:sldId id="347"/>
            <p14:sldId id="338"/>
            <p14:sldId id="343"/>
            <p14:sldId id="339"/>
            <p14:sldId id="344"/>
            <p14:sldId id="345"/>
            <p14:sldId id="390"/>
            <p14:sldId id="346"/>
            <p14:sldId id="389"/>
            <p14:sldId id="391"/>
            <p14:sldId id="395"/>
            <p14:sldId id="396"/>
            <p14:sldId id="394"/>
            <p14:sldId id="398"/>
            <p14:sldId id="399"/>
            <p14:sldId id="400"/>
            <p14:sldId id="397"/>
            <p14:sldId id="392"/>
            <p14:sldId id="393"/>
            <p14:sldId id="401"/>
            <p14:sldId id="402"/>
            <p14:sldId id="404"/>
            <p14:sldId id="403"/>
            <p14:sldId id="408"/>
            <p14:sldId id="406"/>
            <p14:sldId id="407"/>
            <p14:sldId id="405"/>
            <p14:sldId id="412"/>
            <p14:sldId id="413"/>
            <p14:sldId id="414"/>
            <p14:sldId id="409"/>
            <p14:sldId id="410"/>
            <p14:sldId id="420"/>
            <p14:sldId id="411"/>
            <p14:sldId id="419"/>
            <p14:sldId id="439"/>
            <p14:sldId id="418"/>
            <p14:sldId id="421"/>
            <p14:sldId id="428"/>
            <p14:sldId id="429"/>
            <p14:sldId id="431"/>
            <p14:sldId id="430"/>
            <p14:sldId id="432"/>
            <p14:sldId id="464"/>
            <p14:sldId id="433"/>
            <p14:sldId id="471"/>
            <p14:sldId id="416"/>
            <p14:sldId id="465"/>
            <p14:sldId id="468"/>
            <p14:sldId id="470"/>
            <p14:sldId id="469"/>
            <p14:sldId id="466"/>
            <p14:sldId id="467"/>
            <p14:sldId id="447"/>
            <p14:sldId id="446"/>
            <p14:sldId id="445"/>
            <p14:sldId id="453"/>
            <p14:sldId id="473"/>
            <p14:sldId id="474"/>
            <p14:sldId id="415"/>
            <p14:sldId id="438"/>
            <p14:sldId id="476"/>
            <p14:sldId id="475"/>
            <p14:sldId id="478"/>
            <p14:sldId id="481"/>
            <p14:sldId id="479"/>
            <p14:sldId id="480"/>
            <p14:sldId id="482"/>
            <p14:sldId id="483"/>
            <p14:sldId id="477"/>
            <p14:sldId id="485"/>
            <p14:sldId id="486"/>
            <p14:sldId id="487"/>
            <p14:sldId id="488"/>
            <p14:sldId id="489"/>
            <p14:sldId id="273"/>
            <p14:sldId id="491"/>
            <p14:sldId id="490"/>
            <p14:sldId id="492"/>
            <p14:sldId id="281"/>
            <p14:sldId id="280"/>
            <p14:sldId id="279"/>
            <p14:sldId id="278"/>
            <p14:sldId id="277"/>
            <p14:sldId id="276"/>
            <p14:sldId id="275"/>
            <p14:sldId id="274"/>
            <p14:sldId id="442"/>
            <p14:sldId id="441"/>
            <p14:sldId id="440"/>
            <p14:sldId id="448"/>
            <p14:sldId id="452"/>
            <p14:sldId id="456"/>
            <p14:sldId id="457"/>
            <p14:sldId id="458"/>
            <p14:sldId id="459"/>
            <p14:sldId id="460"/>
            <p14:sldId id="461"/>
            <p14:sldId id="267"/>
            <p14:sldId id="451"/>
            <p14:sldId id="435"/>
            <p14:sldId id="493"/>
            <p14:sldId id="434"/>
            <p14:sldId id="455"/>
            <p14:sldId id="301"/>
            <p14:sldId id="308"/>
            <p14:sldId id="307"/>
            <p14:sldId id="306"/>
            <p14:sldId id="305"/>
            <p14:sldId id="304"/>
            <p14:sldId id="303"/>
            <p14:sldId id="314"/>
            <p14:sldId id="313"/>
            <p14:sldId id="312"/>
            <p14:sldId id="311"/>
            <p14:sldId id="310"/>
            <p14:sldId id="309"/>
            <p14:sldId id="315"/>
            <p14:sldId id="316"/>
            <p14:sldId id="321"/>
            <p14:sldId id="320"/>
            <p14:sldId id="319"/>
          </p14:sldIdLst>
        </p14:section>
        <p14:section name="제목 없는 구역" id="{84A0EEE0-457B-47C6-81D5-951116156DD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9C3A2-A723-46CA-966F-83369B0F4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7729C-0C17-4CC4-A188-72C0D44E7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0E88C4-2152-45A7-9138-65273208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77D98-3E6A-4C5A-9417-78197B00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24DB2-A698-406E-9F8E-08F0DE9D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2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0F214-48B3-42AF-9543-1F5291F7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DE7969-B979-439B-A693-2751B6F21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8F22A-1903-4373-9D15-40EB0839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A6A2AF-5541-4BBA-B3A4-E02A9DF4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94142-62B4-482C-8E77-1ACBF415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64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83386F-B848-40F6-A65F-BB071C2F1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C0D9DC-71F3-476D-A70E-1396BA514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1780B-4322-4544-98C1-7FAF4BCE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1F48E-42B4-4AB6-95F8-17568AD2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2B3E7-6BA7-4ACD-904C-D8D63111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335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26020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BED64-BCC5-448C-AD8D-3C217316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C6759-3494-4AC5-92BA-A68F89218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174B6F-1934-4E64-A1C7-94E84466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46BBA-8832-4E0B-9320-5B05A826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E5642-6125-417E-A601-2AF2C7E2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01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6F7EA-F758-445C-A7CE-A4843E18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31B068-CDAE-4786-B555-6E006FB35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64B6A-C04C-4553-86F5-A9790578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9DCB2-2872-458B-8817-0C44EFC4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C9F52-1AD8-4FA0-94A2-48A08EDE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3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EDD80-8F37-4AA0-B551-0ED6BF22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D93FD-DA8A-4067-8BDF-38BD6CE2F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BDAE58-AA35-4B38-9FD0-3053C0A13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A93699-1004-4CDD-BD16-A493F059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2AD639-2C9B-4120-834D-8C3E62C9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19A034-EDD1-400D-B298-D23829EA5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06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3FD6B-84DD-4DAB-90FC-E0F925BAE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AC774E-034F-4EBB-BA84-3BA912A99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126E3A-D49E-467A-84B2-AFA68DE8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FEC783-9B10-4D5F-A70E-C061547A3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C10BFE-D0A9-4103-9663-9DE73C8E3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F92D01-B5EF-4FC7-9FE4-EA23E612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BC8287-1AC2-4878-8BD2-DE6925BF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4E969E-7076-4C7C-9439-740CEB4C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29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76A54-F387-4086-9833-0A19C972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3433DE-D963-4714-B3B3-13B5C26F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97514-CF55-4FE8-96B9-6A96C9C0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16CA6E-C4E2-4DBB-9DD0-C0D1F724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4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8CBC62-316F-4B04-87DA-E0DC98CC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4691C7-3EFC-4A0A-ACC9-0ED7EBA4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F69718-C73E-4949-AC7A-6212968D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9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E60DF-204B-4D65-974C-157ACA284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3DE2E-0C8B-41FC-8526-26283CC83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26B2E4-C9CA-4DBA-8A6B-B4CD8D5D7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17B6D1-186C-43F3-A15A-6ACDA5D8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F1FA04-9012-47D0-A7BC-199FEB85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23424-1CB9-4ED4-AA1E-10B5E6CD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5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7818B-9A29-4B90-9F95-F5C4508D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433BC6-320E-4093-BE28-BFA08AE8B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BC314E-0AE1-4D22-8760-F49AC50C6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BE9BA5-74F1-43E9-807E-BC13B332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D06084-5C12-45CD-99CF-9590F50A9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D36612-A42A-45E6-AFA1-F40C90C4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A897F7-23D9-48C9-B1B0-C47B9ED7F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11B3F9-B3DB-4D32-ABA4-5E7942934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78659C-520A-48D1-95E4-6B1857FBF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BB54-192D-4DF4-A9E4-5B2922594A5C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3555B-4A61-46DF-9F75-2F4D8F67F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A6B81-7545-40AE-A560-80328CF06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11591-F46E-4F9D-AC2E-84436770C9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92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gym.openai.com/doc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gym.openai.com/" TargetMode="External"/><Relationship Id="rId2" Type="http://schemas.openxmlformats.org/officeDocument/2006/relationships/hyperlink" Target="https://github.com/keras-rl/keras-r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epmind/trfl" TargetMode="External"/><Relationship Id="rId4" Type="http://schemas.openxmlformats.org/officeDocument/2006/relationships/hyperlink" Target="https://github.com/google/dopamine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karpathy/reinforcejs/gridworld_dp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ym.openai.com/envs/FrozenLake-v0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491B8-126D-4C02-9304-99DB95752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Reinforcement Learning</a:t>
            </a:r>
            <a:br>
              <a:rPr lang="en-US" altLang="ko-KR" dirty="0"/>
            </a:br>
            <a:r>
              <a:rPr lang="en-US" altLang="ko-KR" dirty="0"/>
              <a:t>Udemy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AF8FCE-3AAF-4878-9CD4-B4AADF6B6D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127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9F93C-FCA7-444C-BFD1-91D04A8D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Practice : Demonstration of </a:t>
            </a:r>
            <a:r>
              <a:rPr lang="en-US" altLang="ko-KR" sz="4000" dirty="0" err="1"/>
              <a:t>OpenAI</a:t>
            </a:r>
            <a:r>
              <a:rPr lang="en-US" altLang="ko-KR" sz="4000" dirty="0"/>
              <a:t> gym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F3FB0-737D-42F9-8E4A-C6106C293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Visualization of the Cart Robot CartPole-v0 in </a:t>
            </a:r>
            <a:r>
              <a:rPr lang="en-US" altLang="ko-KR" dirty="0" err="1"/>
              <a:t>OpenAI</a:t>
            </a:r>
            <a:r>
              <a:rPr lang="en-US" altLang="ko-KR" dirty="0"/>
              <a:t> Gym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E44194-A1EC-4BF1-9015-D00F4315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95" y="2584206"/>
            <a:ext cx="6452455" cy="40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098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8807-5E0E-413E-8D45-FDE91D26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: Q-Network (not Deep) </a:t>
            </a:r>
            <a:r>
              <a:rPr lang="ko-KR" altLang="en-US" dirty="0"/>
              <a:t>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319BD-D044-42A1-AC4A-FE6586B3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FrozenLake-v0 </a:t>
            </a:r>
            <a:r>
              <a:rPr lang="ko-KR" altLang="en-US" sz="2400" dirty="0"/>
              <a:t>을 </a:t>
            </a:r>
            <a:r>
              <a:rPr lang="en-US" altLang="ko-KR" sz="2400" dirty="0"/>
              <a:t>Q-Network</a:t>
            </a:r>
            <a:r>
              <a:rPr lang="ko-KR" altLang="en-US" sz="2400" dirty="0"/>
              <a:t> 으로 </a:t>
            </a:r>
            <a:r>
              <a:rPr lang="en-US" altLang="ko-KR" sz="2400" dirty="0"/>
              <a:t>Q-Learning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FrozenLake</a:t>
            </a:r>
            <a:r>
              <a:rPr lang="en-US" altLang="ko-KR" sz="2400" dirty="0"/>
              <a:t> </a:t>
            </a:r>
            <a:r>
              <a:rPr lang="ko-KR" altLang="en-US" sz="2400" dirty="0"/>
              <a:t>는 </a:t>
            </a:r>
            <a:r>
              <a:rPr lang="en-US" altLang="ko-KR" sz="2400" dirty="0"/>
              <a:t>state </a:t>
            </a:r>
            <a:r>
              <a:rPr lang="ko-KR" altLang="en-US" sz="2400" dirty="0"/>
              <a:t>가 </a:t>
            </a:r>
            <a:r>
              <a:rPr lang="en-US" altLang="ko-KR" sz="2400" b="1" u="sng" dirty="0">
                <a:solidFill>
                  <a:srgbClr val="FF0000"/>
                </a:solidFill>
              </a:rPr>
              <a:t>discrete</a:t>
            </a:r>
            <a:r>
              <a:rPr lang="en-US" altLang="ko-KR" sz="2400" dirty="0"/>
              <a:t> </a:t>
            </a:r>
            <a:r>
              <a:rPr lang="ko-KR" altLang="en-US" sz="2400" dirty="0"/>
              <a:t>한 </a:t>
            </a:r>
            <a:r>
              <a:rPr lang="en-US" altLang="ko-KR" sz="2400" dirty="0"/>
              <a:t>model 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Input – (16,) : state </a:t>
            </a:r>
          </a:p>
          <a:p>
            <a:r>
              <a:rPr lang="en-US" altLang="ko-KR" sz="2400" dirty="0"/>
              <a:t>Output – 4 : actions</a:t>
            </a:r>
          </a:p>
          <a:p>
            <a:r>
              <a:rPr lang="en-US" altLang="ko-KR" sz="2400" dirty="0"/>
              <a:t>Loss = ‘</a:t>
            </a:r>
            <a:r>
              <a:rPr lang="en-US" altLang="ko-KR" sz="2400" dirty="0" err="1"/>
              <a:t>mse</a:t>
            </a:r>
            <a:r>
              <a:rPr lang="en-US" altLang="ko-KR" sz="2400" dirty="0"/>
              <a:t>’</a:t>
            </a:r>
          </a:p>
          <a:p>
            <a:r>
              <a:rPr lang="en-US" altLang="ko-KR" sz="2400" dirty="0"/>
              <a:t>Activation = ‘linear’</a:t>
            </a:r>
          </a:p>
          <a:p>
            <a:pPr marL="0" indent="0"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32904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8807-5E0E-413E-8D45-FDE91D26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60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Practice : Q-Network (not Deep) – FrozenLake-v0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319BD-D044-42A1-AC4A-FE6586B3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 err="1"/>
              <a:t>Tensorflow</a:t>
            </a:r>
            <a:r>
              <a:rPr lang="en-US" altLang="ko-KR" sz="2400" dirty="0"/>
              <a:t> </a:t>
            </a:r>
            <a:r>
              <a:rPr lang="ko-KR" altLang="en-US" sz="2400" dirty="0"/>
              <a:t>를 이용하여 </a:t>
            </a:r>
            <a:r>
              <a:rPr lang="en-US" altLang="ko-KR" sz="2400" dirty="0"/>
              <a:t>shallow neural network </a:t>
            </a:r>
            <a:r>
              <a:rPr lang="ko-KR" altLang="en-US" sz="2400" dirty="0"/>
              <a:t>구성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State input </a:t>
            </a:r>
            <a:r>
              <a:rPr lang="ko-KR" altLang="en-US" sz="2400" dirty="0"/>
              <a:t>을 </a:t>
            </a:r>
            <a:r>
              <a:rPr lang="en-US" altLang="ko-KR" sz="2400" dirty="0" err="1"/>
              <a:t>np.eye</a:t>
            </a:r>
            <a:r>
              <a:rPr lang="en-US" altLang="ko-KR" sz="2400" dirty="0"/>
              <a:t>(16) </a:t>
            </a:r>
            <a:r>
              <a:rPr lang="ko-KR" altLang="en-US" sz="2400" dirty="0"/>
              <a:t>을 이용하여 구성 </a:t>
            </a:r>
            <a:br>
              <a:rPr lang="en-US" altLang="ko-KR" sz="2400" dirty="0"/>
            </a:br>
            <a:r>
              <a:rPr lang="en-US" altLang="ko-KR" dirty="0"/>
              <a:t>s = </a:t>
            </a:r>
            <a:r>
              <a:rPr lang="en-US" altLang="ko-KR" dirty="0" err="1"/>
              <a:t>np.eye</a:t>
            </a:r>
            <a:r>
              <a:rPr lang="en-US" altLang="ko-KR" dirty="0"/>
              <a:t>(16)[s : s+1]</a:t>
            </a:r>
          </a:p>
          <a:p>
            <a:pPr marL="0" indent="0">
              <a:lnSpc>
                <a:spcPct val="100000"/>
              </a:lnSpc>
              <a:buNone/>
            </a:pP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B0AE6C-111A-46B4-9402-FB881C2A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3340100"/>
            <a:ext cx="638320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126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B365BA-5C83-4640-8367-D83BBF92F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014" y="1606550"/>
            <a:ext cx="586466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68AA49-04B1-4960-87FD-19FD402B3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123" y="1156494"/>
            <a:ext cx="4233777" cy="52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412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D4EE59C-8B87-492B-B601-BC6E6015C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930" y="857250"/>
            <a:ext cx="7562850" cy="1362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1B0E2F-537F-4450-806D-0933747F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2626198"/>
            <a:ext cx="5338762" cy="40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910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8807-5E0E-413E-8D45-FDE91D26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Practice : Q-Network (not Deep) - CartPole-v0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319BD-D044-42A1-AC4A-FE6586B3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CartPole-v0 </a:t>
            </a:r>
            <a:r>
              <a:rPr lang="ko-KR" altLang="en-US" sz="2400" dirty="0"/>
              <a:t>을 </a:t>
            </a:r>
            <a:r>
              <a:rPr lang="en-US" altLang="ko-KR" sz="2400" dirty="0"/>
              <a:t>Q-Network</a:t>
            </a:r>
            <a:r>
              <a:rPr lang="ko-KR" altLang="en-US" sz="2400" dirty="0"/>
              <a:t> 으로 </a:t>
            </a:r>
            <a:r>
              <a:rPr lang="en-US" altLang="ko-KR" sz="2400" dirty="0"/>
              <a:t>Q-Learning </a:t>
            </a:r>
            <a:r>
              <a:rPr lang="ko-KR" altLang="en-US" sz="2400" dirty="0"/>
              <a:t>구현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CartPole-v0 </a:t>
            </a:r>
            <a:r>
              <a:rPr lang="ko-KR" altLang="en-US" sz="2400" dirty="0"/>
              <a:t>는 </a:t>
            </a:r>
            <a:r>
              <a:rPr lang="en-US" altLang="ko-KR" sz="2400" dirty="0"/>
              <a:t>state </a:t>
            </a:r>
            <a:r>
              <a:rPr lang="ko-KR" altLang="en-US" sz="2400" dirty="0"/>
              <a:t>가 </a:t>
            </a:r>
            <a:r>
              <a:rPr lang="en-US" altLang="ko-KR" sz="2400" b="1" u="sng" dirty="0">
                <a:solidFill>
                  <a:srgbClr val="FF0000"/>
                </a:solidFill>
              </a:rPr>
              <a:t>continuous</a:t>
            </a:r>
            <a:r>
              <a:rPr lang="en-US" altLang="ko-KR" sz="2400" dirty="0"/>
              <a:t> </a:t>
            </a:r>
            <a:r>
              <a:rPr lang="ko-KR" altLang="en-US" sz="2400" dirty="0"/>
              <a:t>한 </a:t>
            </a:r>
            <a:r>
              <a:rPr lang="en-US" altLang="ko-KR" sz="2400" dirty="0"/>
              <a:t>model 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Input – (4,) : state </a:t>
            </a:r>
          </a:p>
          <a:p>
            <a:r>
              <a:rPr lang="en-US" altLang="ko-KR" sz="2400" dirty="0"/>
              <a:t>Output – 2 : actions</a:t>
            </a:r>
          </a:p>
          <a:p>
            <a:r>
              <a:rPr lang="en-US" altLang="ko-KR" sz="2400" dirty="0"/>
              <a:t>Loss = ‘</a:t>
            </a:r>
            <a:r>
              <a:rPr lang="en-US" altLang="ko-KR" sz="2400" dirty="0" err="1"/>
              <a:t>mse</a:t>
            </a:r>
            <a:r>
              <a:rPr lang="en-US" altLang="ko-KR" sz="2400" dirty="0"/>
              <a:t>’</a:t>
            </a:r>
          </a:p>
          <a:p>
            <a:r>
              <a:rPr lang="en-US" altLang="ko-KR" sz="2400" dirty="0"/>
              <a:t>Activation = ‘linear’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5C04C3-9D82-40AD-AFB5-BC3A332D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50" y="4002437"/>
            <a:ext cx="7419975" cy="1600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E251DBD-1F70-41FF-A8F4-9D8C490FE31F}"/>
              </a:ext>
            </a:extLst>
          </p:cNvPr>
          <p:cNvSpPr/>
          <p:nvPr/>
        </p:nvSpPr>
        <p:spPr>
          <a:xfrm>
            <a:off x="4501661" y="3624368"/>
            <a:ext cx="5627077" cy="31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0A5A3-C8C3-465C-885E-AF559E972304}"/>
              </a:ext>
            </a:extLst>
          </p:cNvPr>
          <p:cNvSpPr txBox="1"/>
          <p:nvPr/>
        </p:nvSpPr>
        <p:spPr>
          <a:xfrm>
            <a:off x="10128738" y="3169064"/>
            <a:ext cx="89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reward</a:t>
            </a:r>
            <a:endParaRPr lang="ko-KR" altLang="en-US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906225C-6AF5-47E2-BA46-BD73771D0AB8}"/>
              </a:ext>
            </a:extLst>
          </p:cNvPr>
          <p:cNvSpPr/>
          <p:nvPr/>
        </p:nvSpPr>
        <p:spPr>
          <a:xfrm>
            <a:off x="10410092" y="3624368"/>
            <a:ext cx="237393" cy="246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E65AF-1DD8-442F-A6B4-DA5790752745}"/>
              </a:ext>
            </a:extLst>
          </p:cNvPr>
          <p:cNvSpPr txBox="1"/>
          <p:nvPr/>
        </p:nvSpPr>
        <p:spPr>
          <a:xfrm>
            <a:off x="10701854" y="59425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Done</a:t>
            </a:r>
            <a:endParaRPr lang="ko-KR" altLang="en-US" dirty="0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AF00F45-283F-4EF1-B0E5-2A727E1DE6A0}"/>
              </a:ext>
            </a:extLst>
          </p:cNvPr>
          <p:cNvSpPr/>
          <p:nvPr/>
        </p:nvSpPr>
        <p:spPr>
          <a:xfrm>
            <a:off x="10946423" y="5664183"/>
            <a:ext cx="254977" cy="228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5497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A97C33-41A0-4B6A-9DF5-BA4C3A0C2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8679" y="614362"/>
            <a:ext cx="2876616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F4505-2220-4935-A4DD-F3AED9D4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20" y="300403"/>
            <a:ext cx="6148021" cy="30451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EEF08-D3D3-4052-988A-F98FE1693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547" y="2236787"/>
            <a:ext cx="4398856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693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3E9F8-3853-46A0-BA1C-AF8F01F7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Shallow Q-Network </a:t>
            </a:r>
            <a:r>
              <a:rPr lang="ko-KR" altLang="en-US" dirty="0"/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AD8CD-A6AA-4499-B633-57976B41F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Q* </a:t>
            </a:r>
            <a:r>
              <a:rPr lang="ko-KR" altLang="en-US" dirty="0"/>
              <a:t>로 </a:t>
            </a:r>
            <a:r>
              <a:rPr lang="en-US" altLang="ko-KR" dirty="0"/>
              <a:t>converge </a:t>
            </a:r>
            <a:r>
              <a:rPr lang="ko-KR" altLang="en-US" dirty="0"/>
              <a:t>안되고 </a:t>
            </a:r>
            <a:r>
              <a:rPr lang="en-US" altLang="ko-KR" dirty="0"/>
              <a:t>diverge </a:t>
            </a:r>
            <a:r>
              <a:rPr lang="ko-KR" altLang="en-US" dirty="0"/>
              <a:t>되는 이유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Sample </a:t>
            </a:r>
            <a:r>
              <a:rPr lang="ko-KR" altLang="en-US" dirty="0"/>
              <a:t>들 간의 </a:t>
            </a:r>
            <a:r>
              <a:rPr lang="en-US" altLang="ko-KR" dirty="0"/>
              <a:t>correlation </a:t>
            </a:r>
          </a:p>
          <a:p>
            <a:pPr lvl="1"/>
            <a:r>
              <a:rPr lang="en-US" altLang="ko-KR" dirty="0"/>
              <a:t>Non-stationary</a:t>
            </a:r>
            <a:r>
              <a:rPr lang="ko-KR" altLang="en-US" dirty="0"/>
              <a:t> </a:t>
            </a:r>
            <a:r>
              <a:rPr lang="en-US" altLang="ko-KR" dirty="0"/>
              <a:t>targets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해결방법 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Deeper Network</a:t>
            </a:r>
          </a:p>
          <a:p>
            <a:pPr lvl="1"/>
            <a:r>
              <a:rPr lang="en-US" altLang="ko-KR" dirty="0"/>
              <a:t>Replay</a:t>
            </a:r>
          </a:p>
          <a:p>
            <a:pPr lvl="1"/>
            <a:r>
              <a:rPr lang="en-US" altLang="ko-KR" dirty="0"/>
              <a:t>Separated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8333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2C32C-6C3A-4B2D-94E0-D05025B9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 </a:t>
            </a:r>
            <a:r>
              <a:rPr lang="ko-KR" altLang="en-US" dirty="0"/>
              <a:t>들 간의 </a:t>
            </a:r>
            <a:r>
              <a:rPr lang="en-US" altLang="ko-KR" dirty="0"/>
              <a:t>correlation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81865-20D5-4782-A99D-D723AFB2F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Correlation – data </a:t>
            </a:r>
            <a:r>
              <a:rPr lang="ko-KR" altLang="en-US" dirty="0"/>
              <a:t>들이 서로 유사 </a:t>
            </a:r>
            <a:r>
              <a:rPr lang="en-US" altLang="ko-KR" dirty="0"/>
              <a:t>/ </a:t>
            </a:r>
            <a:r>
              <a:rPr lang="ko-KR" altLang="en-US" dirty="0"/>
              <a:t>관련성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219AD7-06E8-4D25-96C6-5FA7D30F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65" y="2396269"/>
            <a:ext cx="8069873" cy="849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E89A86-C90D-4F4C-9595-0A9FA1986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97" y="3429000"/>
            <a:ext cx="3967895" cy="321923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06761DC-5B72-4AF6-921A-070D4E30DD16}"/>
              </a:ext>
            </a:extLst>
          </p:cNvPr>
          <p:cNvSpPr/>
          <p:nvPr/>
        </p:nvSpPr>
        <p:spPr>
          <a:xfrm>
            <a:off x="3499338" y="4222506"/>
            <a:ext cx="1116624" cy="541226"/>
          </a:xfrm>
          <a:prstGeom prst="ellipse">
            <a:avLst/>
          </a:prstGeom>
          <a:noFill/>
          <a:ln w="31750" cmpd="thickThin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88B3F58-E87C-4C04-BA1C-17AC21D628E4}"/>
              </a:ext>
            </a:extLst>
          </p:cNvPr>
          <p:cNvSpPr/>
          <p:nvPr/>
        </p:nvSpPr>
        <p:spPr>
          <a:xfrm>
            <a:off x="2238375" y="5143500"/>
            <a:ext cx="1260963" cy="295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836992C-01D8-40DC-BB5E-4AD30C0F2B56}"/>
              </a:ext>
            </a:extLst>
          </p:cNvPr>
          <p:cNvSpPr/>
          <p:nvPr/>
        </p:nvSpPr>
        <p:spPr>
          <a:xfrm rot="19933512">
            <a:off x="3027105" y="5490935"/>
            <a:ext cx="602508" cy="313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68027-C1AB-4B28-975A-852EF091FDBC}"/>
              </a:ext>
            </a:extLst>
          </p:cNvPr>
          <p:cNvSpPr txBox="1"/>
          <p:nvPr/>
        </p:nvSpPr>
        <p:spPr>
          <a:xfrm>
            <a:off x="6096000" y="4692006"/>
            <a:ext cx="4243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Linear</a:t>
            </a:r>
            <a:r>
              <a:rPr lang="ko-KR" altLang="en-US" sz="2800" dirty="0"/>
              <a:t> </a:t>
            </a:r>
            <a:r>
              <a:rPr lang="en-US" altLang="ko-KR" sz="2800" dirty="0"/>
              <a:t>Regression</a:t>
            </a:r>
            <a:r>
              <a:rPr lang="ko-KR" altLang="en-US" sz="2800" dirty="0"/>
              <a:t> 어려움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C9040FE-04A2-4B84-9E50-96327A43AA8F}"/>
              </a:ext>
            </a:extLst>
          </p:cNvPr>
          <p:cNvSpPr/>
          <p:nvPr/>
        </p:nvSpPr>
        <p:spPr>
          <a:xfrm>
            <a:off x="5269889" y="4763732"/>
            <a:ext cx="511786" cy="379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755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722B5-5F45-4C58-892C-7C444AA5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Non-stationary</a:t>
            </a:r>
            <a:r>
              <a:rPr lang="ko-KR" altLang="en-US" dirty="0"/>
              <a:t> </a:t>
            </a:r>
            <a:r>
              <a:rPr lang="en-US" altLang="ko-KR" dirty="0"/>
              <a:t>Targets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1242E2-0613-49FC-BF9D-19D2773893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60562"/>
                <a:ext cx="10515600" cy="2086952"/>
              </a:xfrm>
            </p:spPr>
            <p:txBody>
              <a:bodyPr/>
              <a:lstStyle/>
              <a:p>
                <a:r>
                  <a:rPr lang="en-US" altLang="ko-KR" dirty="0"/>
                  <a:t>Loss Function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ko-KR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ko-KR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limLow>
                                                <m:limLow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Low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ko-KR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max</m:t>
                                                  </m:r>
                                                </m:e>
                                                <m:lim>
                                                  <m:sSup>
                                                    <m:sSup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lim>
                                              </m:limLow>
                                            </m:fName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  <m:e>
                                              <m:r>
                                                <a:rPr lang="ko-KR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1242E2-0613-49FC-BF9D-19D2773893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60562"/>
                <a:ext cx="10515600" cy="2086952"/>
              </a:xfrm>
              <a:blipFill>
                <a:blip r:embed="rId2"/>
                <a:stretch>
                  <a:fillRect l="-1043" t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538CC75-7976-4D92-A341-AB4694C30D92}"/>
              </a:ext>
            </a:extLst>
          </p:cNvPr>
          <p:cNvSpPr txBox="1"/>
          <p:nvPr/>
        </p:nvSpPr>
        <p:spPr>
          <a:xfrm>
            <a:off x="5864470" y="4047514"/>
            <a:ext cx="3631222" cy="52322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Target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F3085-9C61-41D6-8A53-45D571C50DDD}"/>
              </a:ext>
            </a:extLst>
          </p:cNvPr>
          <p:cNvSpPr txBox="1"/>
          <p:nvPr/>
        </p:nvSpPr>
        <p:spPr>
          <a:xfrm>
            <a:off x="3323492" y="4047514"/>
            <a:ext cx="2180491" cy="52322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Q-predict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43F46D-2848-4B3E-9B05-B5F40C532F02}"/>
                  </a:ext>
                </a:extLst>
              </p:cNvPr>
              <p:cNvSpPr txBox="1"/>
              <p:nvPr/>
            </p:nvSpPr>
            <p:spPr>
              <a:xfrm>
                <a:off x="2954216" y="4958861"/>
                <a:ext cx="2664063" cy="537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ko-KR" alt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43F46D-2848-4B3E-9B05-B5F40C532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216" y="4958861"/>
                <a:ext cx="2664063" cy="5375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1705-81FE-49E1-8BEC-D9B2934B27A8}"/>
                  </a:ext>
                </a:extLst>
              </p:cNvPr>
              <p:cNvSpPr txBox="1"/>
              <p:nvPr/>
            </p:nvSpPr>
            <p:spPr>
              <a:xfrm>
                <a:off x="5785339" y="4958861"/>
                <a:ext cx="4982133" cy="694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func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ko-KR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41705-81FE-49E1-8BEC-D9B2934B2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339" y="4958861"/>
                <a:ext cx="4982133" cy="694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3B273BC-41B7-4919-9686-E2D53F3832DD}"/>
              </a:ext>
            </a:extLst>
          </p:cNvPr>
          <p:cNvSpPr txBox="1"/>
          <p:nvPr/>
        </p:nvSpPr>
        <p:spPr>
          <a:xfrm>
            <a:off x="8373207" y="5653538"/>
            <a:ext cx="3583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Target </a:t>
            </a:r>
            <a:r>
              <a:rPr lang="ko-KR" altLang="en-US" sz="2400" dirty="0">
                <a:solidFill>
                  <a:srgbClr val="FF0000"/>
                </a:solidFill>
              </a:rPr>
              <a:t>이 계속 움직인다</a:t>
            </a:r>
            <a:r>
              <a:rPr lang="en-US" altLang="ko-KR" sz="2400" dirty="0">
                <a:solidFill>
                  <a:srgbClr val="FF0000"/>
                </a:solidFill>
              </a:rPr>
              <a:t>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3698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B3C78-3803-4038-A94A-9FFEE92B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Experience</a:t>
            </a:r>
            <a:r>
              <a:rPr lang="ko-KR" altLang="en-US" dirty="0"/>
              <a:t> </a:t>
            </a:r>
            <a:r>
              <a:rPr lang="en-US" altLang="ko-KR" dirty="0"/>
              <a:t>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68B8CA-673A-46C1-A6DF-8DD983CE1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965"/>
                <a:ext cx="10855569" cy="4351338"/>
              </a:xfrm>
            </p:spPr>
            <p:txBody>
              <a:bodyPr/>
              <a:lstStyle/>
              <a:p>
                <a:r>
                  <a:rPr lang="en-US" altLang="ko-KR" dirty="0"/>
                  <a:t>Store transition(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 D (replay memory buffer)</a:t>
                </a:r>
                <a:br>
                  <a:rPr lang="en-US" altLang="ko-KR" dirty="0"/>
                </a:br>
                <a:endParaRPr lang="en-US" altLang="ko-KR" dirty="0"/>
              </a:p>
              <a:p>
                <a:r>
                  <a:rPr lang="en-US" altLang="ko-KR" dirty="0"/>
                  <a:t>Sample random minibatch of transitions(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from D</a:t>
                </a:r>
              </a:p>
              <a:p>
                <a:pPr marL="457200" lvl="1" indent="0">
                  <a:buNone/>
                </a:pPr>
                <a:br>
                  <a:rPr lang="en-US" altLang="ko-KR" dirty="0">
                    <a:sym typeface="Wingdings" panose="05000000000000000000" pitchFamily="2" charset="2"/>
                  </a:rPr>
                </a:br>
                <a:r>
                  <a:rPr lang="en-US" altLang="ko-KR" dirty="0">
                    <a:sym typeface="Wingdings" panose="05000000000000000000" pitchFamily="2" charset="2"/>
                  </a:rPr>
                  <a:t> </a:t>
                </a:r>
                <a:r>
                  <a:rPr lang="en-US" altLang="ko-KR" dirty="0"/>
                  <a:t>state, action, reward, next state 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memory </a:t>
                </a:r>
                <a:r>
                  <a:rPr lang="ko-KR" altLang="en-US" dirty="0"/>
                  <a:t>에 저장하고 </a:t>
                </a:r>
                <a:r>
                  <a:rPr lang="en-US" altLang="ko-KR" dirty="0"/>
                  <a:t>minibatch 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random sampling </a:t>
                </a:r>
                <a:r>
                  <a:rPr lang="ko-KR" altLang="en-US" dirty="0"/>
                  <a:t>하여 </a:t>
                </a:r>
                <a:r>
                  <a:rPr lang="en-US" altLang="ko-KR" dirty="0"/>
                  <a:t>train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68B8CA-673A-46C1-A6DF-8DD983CE1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965"/>
                <a:ext cx="10855569" cy="4351338"/>
              </a:xfrm>
              <a:blipFill>
                <a:blip r:embed="rId2"/>
                <a:stretch>
                  <a:fillRect l="-1011" t="-2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B0E67B7-C768-426B-8E47-BF8ECC6C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451" y="3907754"/>
            <a:ext cx="3419204" cy="27740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D3DA33-7D24-44CE-9E15-C77B1230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98" y="4427618"/>
            <a:ext cx="1501742" cy="128953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73E753C-1240-4419-8546-01E6DC12D03B}"/>
              </a:ext>
            </a:extLst>
          </p:cNvPr>
          <p:cNvSpPr/>
          <p:nvPr/>
        </p:nvSpPr>
        <p:spPr>
          <a:xfrm>
            <a:off x="4677508" y="4686300"/>
            <a:ext cx="835269" cy="26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2265A-1EA4-4D04-BDA3-702DE3BB4442}"/>
              </a:ext>
            </a:extLst>
          </p:cNvPr>
          <p:cNvSpPr txBox="1"/>
          <p:nvPr/>
        </p:nvSpPr>
        <p:spPr>
          <a:xfrm>
            <a:off x="4037377" y="5091531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Random sampling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3E8A0D-9BFC-4DF1-B503-0128979D428D}"/>
              </a:ext>
            </a:extLst>
          </p:cNvPr>
          <p:cNvSpPr/>
          <p:nvPr/>
        </p:nvSpPr>
        <p:spPr>
          <a:xfrm>
            <a:off x="9082454" y="4256942"/>
            <a:ext cx="254977" cy="29014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9FAB42-3D7D-4ABB-8044-C18174F0C2CD}"/>
              </a:ext>
            </a:extLst>
          </p:cNvPr>
          <p:cNvSpPr/>
          <p:nvPr/>
        </p:nvSpPr>
        <p:spPr>
          <a:xfrm>
            <a:off x="8168054" y="4942742"/>
            <a:ext cx="254977" cy="29014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EEBF815-F4E9-4247-80B6-98FBB814F2B8}"/>
              </a:ext>
            </a:extLst>
          </p:cNvPr>
          <p:cNvSpPr/>
          <p:nvPr/>
        </p:nvSpPr>
        <p:spPr>
          <a:xfrm>
            <a:off x="7358429" y="5809517"/>
            <a:ext cx="254977" cy="29014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D5F64A-1C4C-4E35-AACE-3FEEB4166C57}"/>
              </a:ext>
            </a:extLst>
          </p:cNvPr>
          <p:cNvSpPr/>
          <p:nvPr/>
        </p:nvSpPr>
        <p:spPr>
          <a:xfrm>
            <a:off x="8034704" y="5542817"/>
            <a:ext cx="254977" cy="29014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ACBE2CD-8371-485A-B311-6AB1B0F3B9CC}"/>
              </a:ext>
            </a:extLst>
          </p:cNvPr>
          <p:cNvSpPr/>
          <p:nvPr/>
        </p:nvSpPr>
        <p:spPr>
          <a:xfrm>
            <a:off x="6615479" y="6057167"/>
            <a:ext cx="254977" cy="29014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46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2768F-8F54-4C51-BCC5-16337C6A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OpenAI</a:t>
            </a:r>
            <a:r>
              <a:rPr lang="en-US" altLang="ko-KR" dirty="0"/>
              <a:t> gym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9011592-9FF6-43D2-960F-677B19FB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846" y="1602541"/>
            <a:ext cx="9739175" cy="4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213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43ABF-29DF-4C18-8E2C-9DE2D647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Separate Target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9E2E9118-8A0F-48EE-9484-9CA2BE79B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596093"/>
                <a:ext cx="10515600" cy="13255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ko-KR" alt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ko-KR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limLow>
                                                <m:limLow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Low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ko-KR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max</m:t>
                                                  </m:r>
                                                </m:e>
                                                <m:lim>
                                                  <m:sSup>
                                                    <m:sSup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lim>
                                              </m:limLow>
                                            </m:fName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</m:e>
                                          </m:func>
                                          <m:d>
                                            <m:d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b="1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ko-KR" altLang="en-US" b="1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𝜽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9E2E9118-8A0F-48EE-9484-9CA2BE79B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596093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FDDB29-682D-4462-BA64-527C10B064F5}"/>
              </a:ext>
            </a:extLst>
          </p:cNvPr>
          <p:cNvSpPr txBox="1"/>
          <p:nvPr/>
        </p:nvSpPr>
        <p:spPr>
          <a:xfrm>
            <a:off x="2695575" y="3191530"/>
            <a:ext cx="377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Model </a:t>
            </a:r>
            <a:r>
              <a:rPr lang="ko-KR" altLang="en-US" sz="2800" dirty="0"/>
              <a:t>의 </a:t>
            </a:r>
            <a:r>
              <a:rPr lang="ko-KR" altLang="en-US" sz="2800" dirty="0">
                <a:sym typeface="Symbol" panose="05050102010706020507" pitchFamily="18" charset="2"/>
              </a:rPr>
              <a:t> 만 </a:t>
            </a:r>
            <a:r>
              <a:rPr lang="en-US" altLang="ko-KR" sz="2800" dirty="0">
                <a:sym typeface="Symbol" panose="05050102010706020507" pitchFamily="18" charset="2"/>
              </a:rPr>
              <a:t>update</a:t>
            </a:r>
            <a:endParaRPr lang="ko-KR" altLang="en-US" sz="2800" dirty="0"/>
          </a:p>
        </p:txBody>
      </p:sp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77958D2D-2485-4436-8717-5CF991AC847E}"/>
              </a:ext>
            </a:extLst>
          </p:cNvPr>
          <p:cNvSpPr/>
          <p:nvPr/>
        </p:nvSpPr>
        <p:spPr>
          <a:xfrm>
            <a:off x="4584201" y="2571750"/>
            <a:ext cx="542925" cy="4191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92A97D-2549-43F8-A114-74DB0AEB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058304"/>
            <a:ext cx="4383812" cy="158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123D17-1BBB-42E9-9E8D-B2307B5C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58305"/>
            <a:ext cx="4383812" cy="158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EE1A13-6D52-4291-B483-B69F12EB1A35}"/>
              </a:ext>
            </a:extLst>
          </p:cNvPr>
          <p:cNvSpPr txBox="1"/>
          <p:nvPr/>
        </p:nvSpPr>
        <p:spPr>
          <a:xfrm>
            <a:off x="9743296" y="4402731"/>
            <a:ext cx="14730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(2)Y(target)</a:t>
            </a:r>
            <a:endParaRPr lang="ko-KR" altLang="en-US" sz="2000" dirty="0"/>
          </a:p>
        </p:txBody>
      </p:sp>
      <p:sp>
        <p:nvSpPr>
          <p:cNvPr id="10" name="화살표: 위로 구부러짐 9">
            <a:extLst>
              <a:ext uri="{FF2B5EF4-FFF2-40B4-BE49-F238E27FC236}">
                <a16:creationId xmlns:a16="http://schemas.microsoft.com/office/drawing/2014/main" id="{C2A18A80-6A77-4DD0-9276-4CCA8E1DC6BA}"/>
              </a:ext>
            </a:extLst>
          </p:cNvPr>
          <p:cNvSpPr/>
          <p:nvPr/>
        </p:nvSpPr>
        <p:spPr>
          <a:xfrm>
            <a:off x="4257675" y="5953125"/>
            <a:ext cx="2771775" cy="4667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EB7FA-6477-4CA6-963E-CFECD3F3AD36}"/>
              </a:ext>
            </a:extLst>
          </p:cNvPr>
          <p:cNvSpPr txBox="1"/>
          <p:nvPr/>
        </p:nvSpPr>
        <p:spPr>
          <a:xfrm>
            <a:off x="5010796" y="5915024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ym typeface="Symbol" panose="05050102010706020507" pitchFamily="18" charset="2"/>
              </a:rPr>
              <a:t> </a:t>
            </a:r>
            <a:r>
              <a:rPr lang="en-US" altLang="ko-KR" sz="2400" dirty="0">
                <a:sym typeface="Symbol" panose="05050102010706020507" pitchFamily="18" charset="2"/>
              </a:rPr>
              <a:t>copy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08048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A1AA1-509D-4E71-820B-339C4F60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5125"/>
            <a:ext cx="11563349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Deep Q-Network with Experience Replay and dual Network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1BEF9C-5B5A-4F12-BEAA-21C8D629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72" y="1409699"/>
            <a:ext cx="7619303" cy="52858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9D8C70-A13F-4CB7-8514-83B7CEB7272D}"/>
              </a:ext>
            </a:extLst>
          </p:cNvPr>
          <p:cNvSpPr/>
          <p:nvPr/>
        </p:nvSpPr>
        <p:spPr>
          <a:xfrm>
            <a:off x="8077200" y="1409699"/>
            <a:ext cx="1609725" cy="1781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608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EBAD3-BFAA-4822-9B77-8B47CF6E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Practice:</a:t>
            </a:r>
            <a:r>
              <a:rPr lang="ko-KR" altLang="en-US" dirty="0"/>
              <a:t> </a:t>
            </a:r>
            <a:r>
              <a:rPr lang="en-US" altLang="ko-KR" dirty="0" err="1"/>
              <a:t>CartPole</a:t>
            </a:r>
            <a:r>
              <a:rPr lang="ko-KR" altLang="en-US" dirty="0"/>
              <a:t> 에 </a:t>
            </a:r>
            <a:r>
              <a:rPr lang="en-US" altLang="ko-KR" dirty="0"/>
              <a:t>DQN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ABA089-A8EB-4550-9AB3-8210EB3C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 err="1"/>
              <a:t>Keras</a:t>
            </a:r>
            <a:r>
              <a:rPr lang="en-US" altLang="ko-KR" dirty="0"/>
              <a:t> Sequential Model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Experience Replay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Step 2 :</a:t>
            </a:r>
          </a:p>
          <a:p>
            <a:pPr lvl="1"/>
            <a:r>
              <a:rPr lang="en-US" altLang="ko-KR" dirty="0"/>
              <a:t>Q-network </a:t>
            </a:r>
            <a:r>
              <a:rPr lang="ko-KR" altLang="en-US" dirty="0"/>
              <a:t>과 </a:t>
            </a:r>
            <a:r>
              <a:rPr lang="en-US" altLang="ko-KR" dirty="0"/>
              <a:t>Target-network </a:t>
            </a:r>
            <a:r>
              <a:rPr lang="ko-KR" altLang="en-US" dirty="0"/>
              <a:t>분리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Best model save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7929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AEF54-D129-4E5D-8A46-9A047637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: DQN </a:t>
            </a:r>
            <a:r>
              <a:rPr lang="ko-KR" altLang="en-US" dirty="0"/>
              <a:t>을 </a:t>
            </a:r>
            <a:r>
              <a:rPr lang="en-US" altLang="ko-KR" dirty="0"/>
              <a:t>cartpole-v0 </a:t>
            </a:r>
            <a:r>
              <a:rPr lang="ko-KR" altLang="en-US" dirty="0"/>
              <a:t>에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61BDC-3D5E-427A-9F9E-98932100C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54" y="154427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Model build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268296-39F2-4665-966A-CC383843C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10" y="2324100"/>
            <a:ext cx="10093144" cy="30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083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513CE9-2932-46A6-A4FA-5FF994EDF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6425"/>
            <a:ext cx="10515600" cy="4351338"/>
          </a:xfrm>
        </p:spPr>
        <p:txBody>
          <a:bodyPr/>
          <a:lstStyle/>
          <a:p>
            <a:r>
              <a:rPr lang="en-US" altLang="ko-KR" dirty="0"/>
              <a:t>Memory Replay batch input </a:t>
            </a:r>
            <a:r>
              <a:rPr lang="ko-KR" altLang="en-US" dirty="0"/>
              <a:t>은 </a:t>
            </a:r>
            <a:r>
              <a:rPr lang="en-US" altLang="ko-KR" dirty="0" err="1"/>
              <a:t>np.vstack</a:t>
            </a:r>
            <a:r>
              <a:rPr lang="en-US" altLang="ko-KR" dirty="0"/>
              <a:t> </a:t>
            </a:r>
            <a:r>
              <a:rPr lang="ko-KR" altLang="en-US" dirty="0"/>
              <a:t>을 이용하여 </a:t>
            </a:r>
            <a:r>
              <a:rPr lang="en-US" altLang="ko-KR" dirty="0"/>
              <a:t>bulk </a:t>
            </a:r>
            <a:r>
              <a:rPr lang="ko-KR" altLang="en-US" dirty="0"/>
              <a:t>입력이 되도록 구성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5329DF-0670-490F-9460-94ABBA46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436451"/>
            <a:ext cx="8689602" cy="53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54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9C8433-ED14-45FD-8C90-271D36BDF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442" y="466725"/>
            <a:ext cx="6783836" cy="44434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8CC83B-A443-49E9-B10E-4A34803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42" y="5053013"/>
            <a:ext cx="8342083" cy="15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84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727E99B-A1A2-43B4-8D55-4B8F4969D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13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4F1C91AE-C83D-445B-B12B-581DD01FC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6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4EFF82C7-C18A-48BE-B8E7-0CA29F91E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755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B143E1-FA82-4CEC-9518-DF5A3410E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6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A3DA-750A-489D-9937-CC4F2317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OpenAI</a:t>
            </a:r>
            <a:r>
              <a:rPr lang="en-US" altLang="ko-KR" dirty="0"/>
              <a:t> gym observations</a:t>
            </a:r>
            <a:r>
              <a:rPr lang="ko-KR" alt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Env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7AF5B-9E7E-49DB-B59D-920574AE0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6" y="1375771"/>
            <a:ext cx="10515600" cy="4860293"/>
          </a:xfrm>
        </p:spPr>
        <p:txBody>
          <a:bodyPr>
            <a:noAutofit/>
          </a:bodyPr>
          <a:lstStyle/>
          <a:p>
            <a:r>
              <a:rPr lang="en-US" altLang="ko-KR" sz="2400" dirty="0">
                <a:hlinkClick r:id="rId2"/>
              </a:rPr>
              <a:t>http://gym.openai.com/docs/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>
                <a:ea typeface="Menlo"/>
              </a:rPr>
              <a:t>e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effectLst/>
                <a:ea typeface="Menlo"/>
              </a:rPr>
              <a:t>nv.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effectLst/>
                <a:ea typeface="Menlo"/>
              </a:rPr>
              <a:t>step</a:t>
            </a:r>
            <a:r>
              <a:rPr lang="en-US" altLang="ko-KR" sz="2400" dirty="0">
                <a:ea typeface="Menlo"/>
              </a:rPr>
              <a:t>() </a:t>
            </a:r>
            <a:r>
              <a:rPr lang="ko-KR" altLang="en-US" sz="2400" dirty="0">
                <a:ea typeface="Menlo"/>
              </a:rPr>
              <a:t>의</a:t>
            </a:r>
            <a:r>
              <a:rPr lang="en-US" altLang="ko-KR" sz="2400" dirty="0">
                <a:ea typeface="Menlo"/>
              </a:rPr>
              <a:t> 4 </a:t>
            </a:r>
            <a:r>
              <a:rPr lang="ko-KR" altLang="en-US" sz="2400" dirty="0">
                <a:ea typeface="Menlo"/>
              </a:rPr>
              <a:t>가지 </a:t>
            </a:r>
            <a:r>
              <a:rPr lang="ko-KR" altLang="en-US" sz="2400" dirty="0" err="1">
                <a:ea typeface="Menlo"/>
              </a:rPr>
              <a:t>반환값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>
              <a:buNone/>
            </a:pPr>
            <a:endParaRPr lang="en-US" altLang="ko-KR" sz="24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Observation(object) – </a:t>
            </a:r>
            <a:r>
              <a:rPr lang="ko-KR" altLang="en-US" sz="2000" dirty="0"/>
              <a:t>환경에 대한 관측 값을 나타내는 </a:t>
            </a:r>
            <a:r>
              <a:rPr lang="en-US" altLang="ko-KR" sz="2000" dirty="0"/>
              <a:t>object. </a:t>
            </a:r>
            <a:br>
              <a:rPr lang="en-US" altLang="ko-KR" sz="2000" dirty="0"/>
            </a:br>
            <a:r>
              <a:rPr lang="en-US" altLang="ko-KR" sz="2000" dirty="0"/>
              <a:t>ex) camera </a:t>
            </a:r>
            <a:r>
              <a:rPr lang="ko-KR" altLang="en-US" sz="2000" dirty="0"/>
              <a:t>의 </a:t>
            </a:r>
            <a:r>
              <a:rPr lang="en-US" altLang="ko-KR" sz="2000" dirty="0"/>
              <a:t>pixel data, robot </a:t>
            </a:r>
            <a:r>
              <a:rPr lang="ko-KR" altLang="en-US" sz="2000" dirty="0"/>
              <a:t>팔의 각속도</a:t>
            </a:r>
            <a:r>
              <a:rPr lang="en-US" altLang="ko-KR" sz="2000" dirty="0"/>
              <a:t>, board game </a:t>
            </a:r>
            <a:r>
              <a:rPr lang="ko-KR" altLang="en-US" sz="2000" dirty="0"/>
              <a:t>의 상태</a:t>
            </a:r>
            <a:br>
              <a:rPr lang="en-US" altLang="ko-KR" sz="2000" dirty="0"/>
            </a:b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reward(float) – </a:t>
            </a:r>
            <a:r>
              <a:rPr lang="ko-KR" altLang="en-US" sz="2000" dirty="0"/>
              <a:t>이전 </a:t>
            </a:r>
            <a:r>
              <a:rPr lang="en-US" altLang="ko-KR" sz="2000" dirty="0"/>
              <a:t>action </a:t>
            </a:r>
            <a:r>
              <a:rPr lang="ko-KR" altLang="en-US" sz="2000" dirty="0"/>
              <a:t>에 의해 생성된 </a:t>
            </a:r>
            <a:r>
              <a:rPr lang="en-US" altLang="ko-KR" sz="2000" dirty="0"/>
              <a:t> </a:t>
            </a:r>
            <a:r>
              <a:rPr lang="ko-KR" altLang="en-US" sz="2000" dirty="0"/>
              <a:t>보상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Done (Boolean) – episode </a:t>
            </a:r>
            <a:r>
              <a:rPr lang="ko-KR" altLang="en-US" sz="2000" dirty="0"/>
              <a:t>의 종료 여부</a:t>
            </a:r>
            <a:br>
              <a:rPr lang="en-US" altLang="ko-KR" sz="2000" dirty="0"/>
            </a:br>
            <a:endParaRPr lang="en-US" altLang="ko-KR" sz="20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Info (</a:t>
            </a:r>
            <a:r>
              <a:rPr lang="en-US" altLang="ko-KR" sz="2000" dirty="0" err="1"/>
              <a:t>dict</a:t>
            </a:r>
            <a:r>
              <a:rPr lang="en-US" altLang="ko-KR" sz="2000" dirty="0"/>
              <a:t>) – debugging </a:t>
            </a:r>
            <a:r>
              <a:rPr lang="ko-KR" altLang="en-US" sz="2000" dirty="0"/>
              <a:t>목적의 정보</a:t>
            </a:r>
            <a:r>
              <a:rPr lang="en-US" altLang="ko-KR" sz="2000" dirty="0"/>
              <a:t>. </a:t>
            </a:r>
          </a:p>
          <a:p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8319C7-3DA7-4A96-AA32-7F3EE449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723" y="3768540"/>
            <a:ext cx="4018085" cy="30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360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321E80A-43DB-467F-8299-8E647CFE3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053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36B6110-8226-4481-9D03-61B81A48C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6" y="643466"/>
            <a:ext cx="107135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161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8A12E3E-E33E-43DD-8E05-4A93AD467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34355"/>
            <a:ext cx="10905066" cy="43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818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8313A681-2DED-406A-9197-319B70BAA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11562"/>
            <a:ext cx="10905066" cy="403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555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EF9B7-37FF-422B-B6C9-314A4216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Definition of RL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345824D-E98C-410A-B5C8-7B6EEEEA5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0789"/>
            <a:ext cx="10515600" cy="362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55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39E8-F40E-471B-96DD-4CFD59E2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Problem Definition of RL : Example - Navigation</a:t>
            </a:r>
            <a:endParaRPr lang="ko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814B05-D65C-41BB-AB8E-4BE8188AF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559" y="1462087"/>
            <a:ext cx="11668235" cy="3933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57B801-BD92-4F24-9893-A4D5A6DE3A55}"/>
                  </a:ext>
                </a:extLst>
              </p:cNvPr>
              <p:cNvSpPr txBox="1"/>
              <p:nvPr/>
            </p:nvSpPr>
            <p:spPr>
              <a:xfrm>
                <a:off x="5735516" y="5477607"/>
                <a:ext cx="415940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||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||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→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distance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 −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𝑡h𝑟𝑒𝑠h𝑜𝑙𝑑</m:t>
                      </m:r>
                    </m:oMath>
                  </m:oMathPara>
                </a14:m>
                <a:endParaRPr lang="en-US" altLang="ko-KR" b="0" i="1" dirty="0">
                  <a:solidFill>
                    <a:srgbClr val="FF0000"/>
                  </a:solidFill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𝑙𝑜𝑐𝑎𝑡𝑖𝑜𝑛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57B801-BD92-4F24-9893-A4D5A6DE3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16" y="5477607"/>
                <a:ext cx="4159408" cy="923330"/>
              </a:xfrm>
              <a:prstGeom prst="rect">
                <a:avLst/>
              </a:prstGeom>
              <a:blipFill>
                <a:blip r:embed="rId3"/>
                <a:stretch>
                  <a:fillRect l="-1320" t="-3974" b="-5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F3CE887-188A-4EBF-A7B3-01CCE09C2591}"/>
              </a:ext>
            </a:extLst>
          </p:cNvPr>
          <p:cNvSpPr txBox="1"/>
          <p:nvPr/>
        </p:nvSpPr>
        <p:spPr>
          <a:xfrm>
            <a:off x="2022231" y="5616106"/>
            <a:ext cx="2766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Target </a:t>
            </a:r>
            <a:r>
              <a:rPr lang="ko-KR" altLang="en-US" dirty="0">
                <a:solidFill>
                  <a:srgbClr val="FF0000"/>
                </a:solidFill>
              </a:rPr>
              <a:t>에 가까이 갈 수록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Higher reward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8864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339FF-0ADC-4E18-8FB7-DDCBF82C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Problem Definition of RL : Example – CPU Job Scheduling</a:t>
            </a:r>
            <a:endParaRPr lang="ko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3A103CF-BFC6-4AAE-911E-B89F69B04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627" y="1825625"/>
            <a:ext cx="95707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273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B9352-E99E-4D08-9470-C77EE0A5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2 – DQN Stock Trader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86B514-43A1-4972-A6B4-E777516DA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542" y="1825625"/>
            <a:ext cx="99669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257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9E52C-D680-4C9F-8692-0682DD2C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Overall Design</a:t>
            </a:r>
            <a:endParaRPr lang="ko-KR" altLang="en-US" sz="32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41D45D-578B-45A2-B5F7-94F74A8A4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754" y="1019908"/>
            <a:ext cx="6575395" cy="28556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CA7278-00CC-4F92-993F-5E47D83F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54" y="3755649"/>
            <a:ext cx="6660585" cy="27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9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7B250-CEB0-47FF-9D06-A9D6866C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market_env.py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20800"/>
            <a:ext cx="10515600" cy="873613"/>
          </a:xfrm>
        </p:spPr>
        <p:txBody>
          <a:bodyPr>
            <a:normAutofit/>
          </a:bodyPr>
          <a:lstStyle/>
          <a:p>
            <a:r>
              <a:rPr lang="en-US" altLang="ko-KR" dirty="0"/>
              <a:t>Stock data </a:t>
            </a:r>
            <a:r>
              <a:rPr lang="ko-KR" altLang="en-US" dirty="0"/>
              <a:t>를 읽어서 </a:t>
            </a:r>
            <a:r>
              <a:rPr lang="en-US" altLang="ko-KR" dirty="0"/>
              <a:t>Close price </a:t>
            </a:r>
            <a:r>
              <a:rPr lang="ko-KR" altLang="en-US" dirty="0"/>
              <a:t>만의 </a:t>
            </a:r>
            <a:r>
              <a:rPr lang="en-US" altLang="ko-KR" dirty="0"/>
              <a:t>list </a:t>
            </a:r>
            <a:r>
              <a:rPr lang="ko-KR" altLang="en-US" dirty="0"/>
              <a:t>생성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self.data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DFED33-2EB8-41E6-8EAB-7F7AA1AAD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9" y="2194413"/>
            <a:ext cx="8505879" cy="3907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B8691E-7AB4-4734-8B22-09B095400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36" y="2410591"/>
            <a:ext cx="2883563" cy="32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6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86FEC-1FDC-4F13-97A2-251011ED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Visualize Cart Robot CartPole-v0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E4C1501-C6E7-4C68-B6F8-046902A1B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948" y="1825625"/>
            <a:ext cx="91101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20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519"/>
            <a:ext cx="10925175" cy="873613"/>
          </a:xfrm>
        </p:spPr>
        <p:txBody>
          <a:bodyPr/>
          <a:lstStyle/>
          <a:p>
            <a:r>
              <a:rPr lang="en-US" altLang="ko-KR" dirty="0"/>
              <a:t>Window size </a:t>
            </a:r>
            <a:r>
              <a:rPr lang="ko-KR" altLang="en-US" dirty="0"/>
              <a:t>의 일별 가격 변동을 </a:t>
            </a:r>
            <a:r>
              <a:rPr lang="en-US" altLang="ko-KR" dirty="0"/>
              <a:t>state </a:t>
            </a:r>
            <a:r>
              <a:rPr lang="ko-KR" altLang="en-US" dirty="0"/>
              <a:t>로 정함 </a:t>
            </a:r>
            <a:r>
              <a:rPr lang="en-US" altLang="ko-KR" dirty="0"/>
              <a:t>(sliding window)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AAC516-D92A-4A65-A5CB-8884441C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803" y="2753701"/>
            <a:ext cx="5114925" cy="3517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05EAD5-4737-40C3-B185-F64FE3B2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240" y="1933558"/>
            <a:ext cx="6076950" cy="704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7081B9-2A9D-44E5-8399-2E0BFA4DA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1960286"/>
            <a:ext cx="2514600" cy="467745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5D16E1B-3035-4DE7-AD25-CD952B37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market_env.py</a:t>
            </a:r>
            <a:endParaRPr lang="ko-KR" altLang="en-US" sz="36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9E76679-A93B-4E27-AFED-D4F29BE45E9E}"/>
              </a:ext>
            </a:extLst>
          </p:cNvPr>
          <p:cNvSpPr/>
          <p:nvPr/>
        </p:nvSpPr>
        <p:spPr>
          <a:xfrm>
            <a:off x="4665240" y="4684869"/>
            <a:ext cx="5734050" cy="228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34AB26-A67D-4CFD-9232-2677A7195069}"/>
              </a:ext>
            </a:extLst>
          </p:cNvPr>
          <p:cNvSpPr/>
          <p:nvPr/>
        </p:nvSpPr>
        <p:spPr>
          <a:xfrm>
            <a:off x="2892669" y="3103685"/>
            <a:ext cx="1116623" cy="1644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843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519"/>
            <a:ext cx="10925175" cy="5063181"/>
          </a:xfrm>
        </p:spPr>
        <p:txBody>
          <a:bodyPr/>
          <a:lstStyle/>
          <a:p>
            <a:r>
              <a:rPr lang="en-US" altLang="ko-KR" dirty="0" err="1"/>
              <a:t>get_next_state_reward</a:t>
            </a:r>
            <a:r>
              <a:rPr lang="en-US" altLang="ko-KR" dirty="0"/>
              <a:t> : action </a:t>
            </a:r>
            <a:r>
              <a:rPr lang="ko-KR" altLang="en-US" dirty="0"/>
              <a:t>을 받아 </a:t>
            </a:r>
            <a:r>
              <a:rPr lang="en-US" altLang="ko-KR" dirty="0"/>
              <a:t>next sliding window </a:t>
            </a:r>
            <a:r>
              <a:rPr lang="ko-KR" altLang="en-US" dirty="0"/>
              <a:t>의 </a:t>
            </a:r>
            <a:r>
              <a:rPr lang="en-US" altLang="ko-KR" dirty="0"/>
              <a:t>state (5 </a:t>
            </a:r>
            <a:r>
              <a:rPr lang="ko-KR" altLang="en-US" dirty="0"/>
              <a:t>일간의 가격 변동</a:t>
            </a:r>
            <a:r>
              <a:rPr lang="en-US" altLang="ko-KR" dirty="0"/>
              <a:t>) </a:t>
            </a:r>
            <a:r>
              <a:rPr lang="ko-KR" altLang="en-US" dirty="0"/>
              <a:t>를 </a:t>
            </a:r>
            <a:r>
              <a:rPr lang="en-US" altLang="ko-KR" dirty="0"/>
              <a:t>next state </a:t>
            </a:r>
            <a:r>
              <a:rPr lang="ko-KR" altLang="en-US" dirty="0"/>
              <a:t>로 </a:t>
            </a:r>
            <a:r>
              <a:rPr lang="en-US" altLang="ko-KR" dirty="0"/>
              <a:t>return</a:t>
            </a:r>
          </a:p>
          <a:p>
            <a:r>
              <a:rPr lang="en-US" altLang="ko-KR" dirty="0"/>
              <a:t>Reward </a:t>
            </a:r>
            <a:r>
              <a:rPr lang="ko-KR" altLang="en-US" dirty="0"/>
              <a:t>는 </a:t>
            </a:r>
            <a:r>
              <a:rPr lang="en-US" altLang="ko-KR" dirty="0"/>
              <a:t>profit or 0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5D16E1B-3035-4DE7-AD25-CD952B37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market_env.py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086708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519"/>
            <a:ext cx="10925175" cy="5063181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Sequential model build </a:t>
            </a:r>
          </a:p>
          <a:p>
            <a:endParaRPr lang="en-US" altLang="ko-KR" dirty="0"/>
          </a:p>
          <a:p>
            <a:r>
              <a:rPr lang="en-US" altLang="ko-KR" dirty="0"/>
              <a:t>State </a:t>
            </a:r>
            <a:r>
              <a:rPr lang="ko-KR" altLang="en-US" dirty="0"/>
              <a:t>와 </a:t>
            </a:r>
            <a:r>
              <a:rPr lang="en-US" altLang="ko-KR" dirty="0"/>
              <a:t>price data </a:t>
            </a:r>
            <a:r>
              <a:rPr lang="ko-KR" altLang="en-US" dirty="0"/>
              <a:t>를 받아 </a:t>
            </a:r>
            <a:r>
              <a:rPr lang="en-US" altLang="ko-KR" dirty="0"/>
              <a:t>action </a:t>
            </a:r>
            <a:r>
              <a:rPr lang="ko-KR" altLang="en-US" dirty="0"/>
              <a:t>결정</a:t>
            </a:r>
            <a:br>
              <a:rPr lang="en-US" altLang="ko-KR" dirty="0"/>
            </a:br>
            <a:r>
              <a:rPr lang="en-US" altLang="ko-KR" dirty="0"/>
              <a:t>- argmax (</a:t>
            </a:r>
            <a:r>
              <a:rPr lang="en-US" altLang="ko-KR" dirty="0" err="1"/>
              <a:t>model.predict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Buy, sell action </a:t>
            </a:r>
            <a:r>
              <a:rPr lang="ko-KR" altLang="en-US" dirty="0"/>
              <a:t>발생 시 </a:t>
            </a:r>
            <a:r>
              <a:rPr lang="en-US" altLang="ko-KR" dirty="0"/>
              <a:t>stock inventory update</a:t>
            </a:r>
          </a:p>
          <a:p>
            <a:endParaRPr lang="en-US" altLang="ko-KR" dirty="0"/>
          </a:p>
          <a:p>
            <a:r>
              <a:rPr lang="en-US" altLang="ko-KR" dirty="0"/>
              <a:t>Experience Replay </a:t>
            </a:r>
            <a:r>
              <a:rPr lang="ko-KR" altLang="en-US" dirty="0"/>
              <a:t>를 통해 </a:t>
            </a:r>
            <a:r>
              <a:rPr lang="en-US" altLang="ko-KR" dirty="0"/>
              <a:t>model train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5D16E1B-3035-4DE7-AD25-CD952B37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ageny.py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153329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519"/>
            <a:ext cx="10925175" cy="5063181"/>
          </a:xfrm>
        </p:spPr>
        <p:txBody>
          <a:bodyPr/>
          <a:lstStyle/>
          <a:p>
            <a:r>
              <a:rPr lang="en-US" altLang="ko-KR" dirty="0"/>
              <a:t>Experience memory append</a:t>
            </a:r>
          </a:p>
          <a:p>
            <a:endParaRPr lang="en-US" altLang="ko-KR" dirty="0"/>
          </a:p>
          <a:p>
            <a:r>
              <a:rPr lang="en-US" altLang="ko-KR" dirty="0"/>
              <a:t>Experience Replay </a:t>
            </a:r>
            <a:r>
              <a:rPr lang="ko-KR" altLang="en-US" dirty="0"/>
              <a:t>호출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Model </a:t>
            </a:r>
            <a:r>
              <a:rPr lang="ko-KR" altLang="en-US" dirty="0"/>
              <a:t>저장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5D16E1B-3035-4DE7-AD25-CD952B37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Train_app.py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644033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AFDBF-0247-40CD-9134-2033AB68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519"/>
            <a:ext cx="10925175" cy="5063181"/>
          </a:xfrm>
        </p:spPr>
        <p:txBody>
          <a:bodyPr/>
          <a:lstStyle/>
          <a:p>
            <a:r>
              <a:rPr lang="en-US" altLang="ko-KR" dirty="0"/>
              <a:t>Training </a:t>
            </a:r>
            <a:r>
              <a:rPr lang="ko-KR" altLang="en-US" dirty="0"/>
              <a:t>된 </a:t>
            </a:r>
            <a:r>
              <a:rPr lang="en-US" altLang="ko-KR" dirty="0"/>
              <a:t>model </a:t>
            </a:r>
            <a:r>
              <a:rPr lang="ko-KR" altLang="en-US" dirty="0"/>
              <a:t>을 이용하여 </a:t>
            </a:r>
            <a:r>
              <a:rPr lang="en-US" altLang="ko-KR" dirty="0"/>
              <a:t>train </a:t>
            </a:r>
            <a:r>
              <a:rPr lang="ko-KR" altLang="en-US" dirty="0"/>
              <a:t>기간에 사용하지 않았던 </a:t>
            </a:r>
            <a:r>
              <a:rPr lang="en-US" altLang="ko-KR" dirty="0"/>
              <a:t>data </a:t>
            </a:r>
            <a:r>
              <a:rPr lang="ko-KR" altLang="en-US" dirty="0"/>
              <a:t>를 이용하여 </a:t>
            </a:r>
            <a:r>
              <a:rPr lang="en-US" altLang="ko-KR" dirty="0"/>
              <a:t>model </a:t>
            </a:r>
            <a:r>
              <a:rPr lang="ko-KR" altLang="en-US" dirty="0"/>
              <a:t>평가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5D16E1B-3035-4DE7-AD25-CD952B37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38"/>
            <a:ext cx="10515600" cy="7135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evaluate.py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072458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F3723-E190-4311-8757-2F0ABD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/>
              <a:t>Project 3 -</a:t>
            </a:r>
            <a:r>
              <a:rPr lang="ko-KR" altLang="en-US" sz="3600"/>
              <a:t> </a:t>
            </a:r>
            <a:r>
              <a:rPr lang="en-US" altLang="ko-KR" sz="3600"/>
              <a:t>AI Trader </a:t>
            </a:r>
            <a:r>
              <a:rPr lang="ko-KR" altLang="en-US" sz="3600"/>
              <a:t>구현</a:t>
            </a:r>
            <a:r>
              <a:rPr lang="en-US" altLang="ko-KR" sz="3600"/>
              <a:t>(Jupyter Notebook)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FAB179-49DB-45A4-B1ED-A82436927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/>
              <a:t>State</a:t>
            </a:r>
            <a:r>
              <a:rPr lang="ko-KR" altLang="en-US"/>
              <a:t> </a:t>
            </a:r>
            <a:r>
              <a:rPr lang="en-US" altLang="ko-KR"/>
              <a:t>Creator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주식 시장을 </a:t>
            </a:r>
            <a:r>
              <a:rPr lang="en-US" altLang="ko-KR"/>
              <a:t>state </a:t>
            </a:r>
            <a:r>
              <a:rPr lang="ko-KR" altLang="en-US"/>
              <a:t>로 표현</a:t>
            </a:r>
            <a:endParaRPr lang="ko-KR" altLang="en-US" dirty="0"/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0EEF5C97-9570-43CA-86E6-1810F81E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98" y="3050931"/>
            <a:ext cx="5557388" cy="3126031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BE2BB7DA-8E70-4B64-B990-834E8094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07" y="3341441"/>
            <a:ext cx="4986467" cy="25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753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8F78B-89DA-4ACA-AD45-5B38F92A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 Tools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72309-860A-48ED-BEC2-334437E84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Keras-rl</a:t>
            </a:r>
            <a:r>
              <a:rPr lang="en-US" altLang="ko-KR" dirty="0"/>
              <a:t> package : </a:t>
            </a:r>
            <a:r>
              <a:rPr lang="en-US" altLang="ko-KR" dirty="0">
                <a:hlinkClick r:id="rId2"/>
              </a:rPr>
              <a:t>https://github.com/keras-rl/keras-rl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OpenAI</a:t>
            </a:r>
            <a:r>
              <a:rPr lang="en-US" altLang="ko-KR" dirty="0"/>
              <a:t> Gym : </a:t>
            </a:r>
            <a:r>
              <a:rPr lang="en-US" altLang="ko-KR" dirty="0">
                <a:hlinkClick r:id="rId3"/>
              </a:rPr>
              <a:t>http://gym.openai.com/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Google Dopamine : </a:t>
            </a:r>
            <a:r>
              <a:rPr lang="en-US" altLang="ko-KR" dirty="0">
                <a:hlinkClick r:id="rId4"/>
              </a:rPr>
              <a:t>https://github.com/google/dopamine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Deepmind</a:t>
            </a:r>
            <a:r>
              <a:rPr lang="en-US" altLang="ko-KR" dirty="0"/>
              <a:t> TRFL : </a:t>
            </a:r>
            <a:r>
              <a:rPr lang="en-US" altLang="ko-KR" dirty="0">
                <a:hlinkClick r:id="rId5"/>
              </a:rPr>
              <a:t>https://github.com/deepmind/trfl</a:t>
            </a:r>
            <a:r>
              <a:rPr lang="en-US" altLang="ko-KR" dirty="0"/>
              <a:t>  (“truffle”)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3531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C0521-48C8-457C-BDB7-315F126E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vs Exploitation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ED2F510-6A2F-4653-892C-9E6B75425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631" y="1489185"/>
            <a:ext cx="7604018" cy="2027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C7E702-DE9A-471F-BA12-DF3119CD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73" y="3587368"/>
            <a:ext cx="5353781" cy="29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384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FB8D9-D2CD-4EF3-85AF-CD0D8476D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41152-50BB-4C2D-8016-209D0BAA6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FA0F3A-51E4-4630-B9BF-21552262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330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18949-29FE-4D90-9B52-9BE702A6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vs Exploitation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427AC4-907D-48C1-8FA5-631763E50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4320"/>
            <a:ext cx="10515600" cy="381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28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9EF25-B77D-42B4-8D83-C85DFF88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74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Practice : </a:t>
            </a:r>
            <a:r>
              <a:rPr lang="en-US" altLang="ko-KR" sz="4000" dirty="0" err="1"/>
              <a:t>CartPole</a:t>
            </a:r>
            <a:r>
              <a:rPr lang="en-US" altLang="ko-KR" sz="4000" dirty="0"/>
              <a:t> </a:t>
            </a:r>
            <a:br>
              <a:rPr lang="en-US" altLang="ko-KR" sz="4000" dirty="0"/>
            </a:br>
            <a:r>
              <a:rPr lang="en-US" altLang="ko-KR" sz="4000" dirty="0"/>
              <a:t>	- Random Search / Hill Climbing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BBA2D-4C24-421F-ADFC-36BC4829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051"/>
            <a:ext cx="10515600" cy="491807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CartPole-v0 </a:t>
            </a:r>
            <a:r>
              <a:rPr lang="ko-KR" altLang="en-US" dirty="0"/>
              <a:t>를 이용하여 </a:t>
            </a:r>
            <a:r>
              <a:rPr lang="en-US" altLang="ko-KR" dirty="0"/>
              <a:t>Policy search </a:t>
            </a:r>
            <a:r>
              <a:rPr lang="ko-KR" altLang="en-US" dirty="0"/>
              <a:t>의 </a:t>
            </a:r>
            <a:r>
              <a:rPr lang="en-US" altLang="ko-KR" dirty="0"/>
              <a:t>simple case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Random Search – </a:t>
            </a:r>
            <a:r>
              <a:rPr lang="ko-KR" altLang="en-US" dirty="0"/>
              <a:t>무작위로 </a:t>
            </a:r>
            <a:r>
              <a:rPr lang="en-US" altLang="ko-KR" dirty="0"/>
              <a:t>policy </a:t>
            </a:r>
            <a:r>
              <a:rPr lang="ko-KR" altLang="en-US" dirty="0"/>
              <a:t>결정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Hill Climbing – </a:t>
            </a:r>
            <a:r>
              <a:rPr lang="ko-KR" altLang="en-US" dirty="0"/>
              <a:t>기존의 </a:t>
            </a:r>
            <a:r>
              <a:rPr lang="en-US" altLang="ko-KR" dirty="0"/>
              <a:t>policy </a:t>
            </a:r>
            <a:r>
              <a:rPr lang="ko-KR" altLang="en-US" dirty="0"/>
              <a:t>를 조금씩 개선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CartPole-v0</a:t>
            </a:r>
            <a:br>
              <a:rPr lang="en-US" altLang="ko-KR" dirty="0"/>
            </a:b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Starting State - </a:t>
            </a:r>
            <a:r>
              <a:rPr lang="ko-KR" altLang="en-US" dirty="0"/>
              <a:t>모든</a:t>
            </a:r>
            <a:r>
              <a:rPr lang="en-US" altLang="ko-KR" dirty="0"/>
              <a:t> observation </a:t>
            </a:r>
            <a:r>
              <a:rPr lang="ko-KR" altLang="en-US" dirty="0"/>
              <a:t>은 </a:t>
            </a:r>
            <a:r>
              <a:rPr lang="en-US" altLang="ko-KR" dirty="0"/>
              <a:t>±0.05 </a:t>
            </a:r>
            <a:r>
              <a:rPr lang="ko-KR" altLang="en-US" dirty="0"/>
              <a:t>사이의 </a:t>
            </a:r>
            <a:r>
              <a:rPr lang="en-US" altLang="ko-KR" dirty="0"/>
              <a:t>uniform random value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/>
              <a:t>Episode Termination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Pole Angle is more than ±12°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Cart Position is more than ±2.4 (center of the cart reaches the edge of the display)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dirty="0"/>
              <a:t>Episode length is greater than 200</a:t>
            </a:r>
          </a:p>
        </p:txBody>
      </p:sp>
    </p:spTree>
    <p:extLst>
      <p:ext uri="{BB962C8B-B14F-4D97-AF65-F5344CB8AC3E}">
        <p14:creationId xmlns:p14="http://schemas.microsoft.com/office/powerpoint/2010/main" val="12955248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3740B-B7B8-4701-918C-7E35D38C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9ED74D-6437-4C5A-8646-885476F45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7324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AE1E9F58-5FDD-4E1D-A181-66C2AC639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820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BECEF866-6FA0-48DC-B644-26AC0604E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322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239768D2-B422-498E-B6CA-BB54E433A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825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998FA07-4511-4C6D-8AA3-FBE5D7A01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6" y="643466"/>
            <a:ext cx="104132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516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3A70A0-ACC0-4867-88EA-67B1C276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60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8E5F939-BA49-404D-A756-DC6C8E911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2" y="643466"/>
            <a:ext cx="103647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307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4AF174A-27AD-4644-B782-9354B3735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24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AE5B57-C82F-418D-AAA0-350C75AD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151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3">
            <a:extLst>
              <a:ext uri="{FF2B5EF4-FFF2-40B4-BE49-F238E27FC236}">
                <a16:creationId xmlns:a16="http://schemas.microsoft.com/office/drawing/2014/main" id="{51720EEB-8135-4AA3-B997-CCE7391D3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60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9EF25-B77D-42B4-8D83-C85DFF88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Practice : Random Search / Hill Climbing</a:t>
            </a:r>
            <a:endParaRPr lang="ko-KR" altLang="en-US" sz="4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BD5E93-14DB-4D6B-97B1-E731087E9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51894"/>
              </p:ext>
            </p:extLst>
          </p:nvPr>
        </p:nvGraphicFramePr>
        <p:xfrm>
          <a:off x="4358054" y="1527072"/>
          <a:ext cx="5867400" cy="3150436"/>
        </p:xfrm>
        <a:graphic>
          <a:graphicData uri="http://schemas.openxmlformats.org/drawingml/2006/table">
            <a:tbl>
              <a:tblPr/>
              <a:tblGrid>
                <a:gridCol w="1286608">
                  <a:extLst>
                    <a:ext uri="{9D8B030D-6E8A-4147-A177-3AD203B41FA5}">
                      <a16:colId xmlns:a16="http://schemas.microsoft.com/office/drawing/2014/main" val="1884355658"/>
                    </a:ext>
                  </a:extLst>
                </a:gridCol>
                <a:gridCol w="1647092">
                  <a:extLst>
                    <a:ext uri="{9D8B030D-6E8A-4147-A177-3AD203B41FA5}">
                      <a16:colId xmlns:a16="http://schemas.microsoft.com/office/drawing/2014/main" val="384906392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52353248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1343175422"/>
                    </a:ext>
                  </a:extLst>
                </a:gridCol>
              </a:tblGrid>
              <a:tr h="689158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Num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Observation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Min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Max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95748"/>
                  </a:ext>
                </a:extLst>
              </a:tr>
              <a:tr h="689158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Cart Position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-2.4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2.4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882668"/>
                  </a:ext>
                </a:extLst>
              </a:tr>
              <a:tr h="689158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Cart Velocity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-Inf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03670"/>
                  </a:ext>
                </a:extLst>
              </a:tr>
              <a:tr h="393804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2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Pole Angle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~ -41.8°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~ 41.8°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30137"/>
                  </a:ext>
                </a:extLst>
              </a:tr>
              <a:tr h="689158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3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Pole Velocity At Tip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-Inf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Inf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4526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237938-9770-41B5-9216-901A4465E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872785"/>
              </p:ext>
            </p:extLst>
          </p:nvPr>
        </p:nvGraphicFramePr>
        <p:xfrm>
          <a:off x="4358054" y="5057337"/>
          <a:ext cx="5011616" cy="1097280"/>
        </p:xfrm>
        <a:graphic>
          <a:graphicData uri="http://schemas.openxmlformats.org/drawingml/2006/table">
            <a:tbl>
              <a:tblPr/>
              <a:tblGrid>
                <a:gridCol w="2505808">
                  <a:extLst>
                    <a:ext uri="{9D8B030D-6E8A-4147-A177-3AD203B41FA5}">
                      <a16:colId xmlns:a16="http://schemas.microsoft.com/office/drawing/2014/main" val="2302905064"/>
                    </a:ext>
                  </a:extLst>
                </a:gridCol>
                <a:gridCol w="2505808">
                  <a:extLst>
                    <a:ext uri="{9D8B030D-6E8A-4147-A177-3AD203B41FA5}">
                      <a16:colId xmlns:a16="http://schemas.microsoft.com/office/drawing/2014/main" val="4168211294"/>
                    </a:ext>
                  </a:extLst>
                </a:gridCol>
              </a:tblGrid>
              <a:tr h="222152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Num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Action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707672"/>
                  </a:ext>
                </a:extLst>
              </a:tr>
              <a:tr h="288973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Push cart to the left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77332"/>
                  </a:ext>
                </a:extLst>
              </a:tr>
              <a:tr h="222152"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Push cart to the right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480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18312D-4C30-487D-AB99-794779E2DD04}"/>
              </a:ext>
            </a:extLst>
          </p:cNvPr>
          <p:cNvSpPr txBox="1"/>
          <p:nvPr/>
        </p:nvSpPr>
        <p:spPr>
          <a:xfrm>
            <a:off x="1106456" y="1664307"/>
            <a:ext cx="26009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Observations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ko-KR" altLang="en-US" sz="2400" dirty="0"/>
              <a:t>위치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속도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각도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가속도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5AD63-A426-4F53-B14B-9E6ADC34CCDA}"/>
              </a:ext>
            </a:extLst>
          </p:cNvPr>
          <p:cNvSpPr txBox="1"/>
          <p:nvPr/>
        </p:nvSpPr>
        <p:spPr>
          <a:xfrm>
            <a:off x="1106456" y="5057337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Actions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89637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F7F0981-DF7B-4858-85B8-D284E6917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501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C308D6C-AA05-49C5-8822-F5FE7B6F0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46" y="383473"/>
            <a:ext cx="6780904" cy="28818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E8A4EE-2436-48BD-9FF8-FB3F0152B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3265356"/>
            <a:ext cx="5848350" cy="3126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52743F-4181-4729-8C1A-3B160E44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15" y="3592645"/>
            <a:ext cx="6473785" cy="29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920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9E0D20DA-98BC-49F9-A490-EEE61AE56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651" y="459384"/>
            <a:ext cx="9159957" cy="3183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B27501-179B-4AEC-BA28-6A8116B3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51" y="3642469"/>
            <a:ext cx="9458325" cy="2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338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A0C10AEB-3975-42C9-A37E-84B5FD56F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8181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2124276-9B7B-471A-BC5A-42AA4E6D4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306" y="698499"/>
            <a:ext cx="9440337" cy="3540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B94076-8107-4CFA-9277-F1722525A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06" y="4171950"/>
            <a:ext cx="9906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808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056F716-3266-4528-9B7E-B0F487175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337" y="850717"/>
            <a:ext cx="9896475" cy="1066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C2173E-3252-47C2-8407-A26AC900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219325"/>
            <a:ext cx="8577263" cy="411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203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4642DF4-DE28-47F2-BAD5-AB4AF74A0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416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6212AD5-9A08-4E3F-89F3-A04A2B479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106" y="602389"/>
            <a:ext cx="10905066" cy="26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9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AE1D58C-D133-4CAF-A032-AF9D7958B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20834"/>
            <a:ext cx="10905066" cy="50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3975A-B8A9-458C-A82A-0D88FF14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2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Practice – </a:t>
            </a:r>
            <a:r>
              <a:rPr lang="en-US" altLang="ko-KR" sz="4000" dirty="0" err="1"/>
              <a:t>CartPole</a:t>
            </a:r>
            <a:r>
              <a:rPr lang="en-US" altLang="ko-KR" sz="4000" dirty="0"/>
              <a:t> Random Search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68FEF-1B56-44EF-91D1-EFB186B34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31" y="1570647"/>
            <a:ext cx="10515600" cy="492686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Policy – Random </a:t>
            </a:r>
            <a:r>
              <a:rPr lang="ko-KR" altLang="en-US" sz="2400" dirty="0"/>
              <a:t>하게 좌</a:t>
            </a:r>
            <a:r>
              <a:rPr lang="en-US" altLang="ko-KR" sz="2400" dirty="0"/>
              <a:t>/</a:t>
            </a:r>
            <a:r>
              <a:rPr lang="ko-KR" altLang="en-US" sz="2400" dirty="0"/>
              <a:t>우로 </a:t>
            </a:r>
            <a:r>
              <a:rPr lang="en-US" altLang="ko-KR" sz="2400" dirty="0"/>
              <a:t>action</a:t>
            </a:r>
            <a:r>
              <a:rPr lang="ko-KR" altLang="en-US" sz="2400" dirty="0"/>
              <a:t> 결정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000" dirty="0"/>
              <a:t>for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in range(100):</a:t>
            </a:r>
          </a:p>
          <a:p>
            <a:pPr marL="457200" lvl="1" indent="0">
              <a:buNone/>
            </a:pPr>
            <a:r>
              <a:rPr lang="en-US" altLang="ko-KR" sz="2000" dirty="0" err="1"/>
              <a:t>new_params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np.random.random</a:t>
            </a:r>
            <a:r>
              <a:rPr lang="en-US" altLang="ko-KR" sz="2000" dirty="0"/>
              <a:t>(4) * 2 - 1</a:t>
            </a:r>
          </a:p>
          <a:p>
            <a:pPr marL="457200" lvl="1" indent="0">
              <a:buNone/>
            </a:pPr>
            <a:r>
              <a:rPr lang="en-US" altLang="ko-KR" sz="2000" dirty="0" err="1"/>
              <a:t>average_length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play_multiple_episodes</a:t>
            </a:r>
            <a:r>
              <a:rPr lang="en-US" altLang="ko-KR" sz="2000" dirty="0"/>
              <a:t>(env, 100, </a:t>
            </a:r>
            <a:r>
              <a:rPr lang="en-US" altLang="ko-KR" sz="2000" dirty="0" err="1"/>
              <a:t>new_params</a:t>
            </a:r>
            <a:r>
              <a:rPr lang="en-US" altLang="ko-KR" sz="2000" dirty="0"/>
              <a:t>)</a:t>
            </a:r>
          </a:p>
          <a:p>
            <a:pPr marL="457200" lvl="1" indent="0">
              <a:buNone/>
            </a:pPr>
            <a:r>
              <a:rPr lang="en-US" altLang="ko-KR" sz="2000" dirty="0" err="1"/>
              <a:t>episode_length.append</a:t>
            </a:r>
            <a:r>
              <a:rPr lang="en-US" altLang="ko-KR" sz="2000" dirty="0"/>
              <a:t>(</a:t>
            </a:r>
            <a:r>
              <a:rPr lang="en-US" altLang="ko-KR" sz="2000" dirty="0" err="1"/>
              <a:t>average_length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  <a:p>
            <a:r>
              <a:rPr lang="en-US" altLang="ko-KR" sz="2400" dirty="0"/>
              <a:t>Random </a:t>
            </a:r>
            <a:r>
              <a:rPr lang="ko-KR" altLang="en-US" sz="2400" dirty="0"/>
              <a:t>하게 정한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을 </a:t>
            </a:r>
            <a:r>
              <a:rPr lang="en-US" altLang="ko-KR" sz="2400" dirty="0"/>
              <a:t>T </a:t>
            </a:r>
            <a:r>
              <a:rPr lang="ko-KR" altLang="en-US" sz="2400" dirty="0"/>
              <a:t>번 반복하여 평균 구함</a:t>
            </a:r>
            <a:endParaRPr lang="en-US" altLang="ko-KR" sz="2400" dirty="0"/>
          </a:p>
          <a:p>
            <a:pPr marL="457200" lvl="1" indent="0">
              <a:buNone/>
            </a:pPr>
            <a:br>
              <a:rPr lang="en-US" altLang="ko-KR" sz="2000" dirty="0"/>
            </a:br>
            <a:r>
              <a:rPr lang="en-US" altLang="ko-KR" sz="2000" dirty="0"/>
              <a:t>for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in range(T):</a:t>
            </a:r>
          </a:p>
          <a:p>
            <a:pPr marL="457200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/>
              <a:t>episode_length</a:t>
            </a:r>
            <a:r>
              <a:rPr lang="en-US" altLang="ko-KR" sz="2000" dirty="0"/>
              <a:t>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 = </a:t>
            </a:r>
            <a:r>
              <a:rPr lang="en-US" altLang="ko-KR" sz="2000" dirty="0" err="1"/>
              <a:t>play_one_episode</a:t>
            </a:r>
            <a:r>
              <a:rPr lang="en-US" altLang="ko-KR" sz="2000" dirty="0"/>
              <a:t>(env, params)</a:t>
            </a:r>
          </a:p>
        </p:txBody>
      </p:sp>
    </p:spTree>
    <p:extLst>
      <p:ext uri="{BB962C8B-B14F-4D97-AF65-F5344CB8AC3E}">
        <p14:creationId xmlns:p14="http://schemas.microsoft.com/office/powerpoint/2010/main" val="1728709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3975A-B8A9-458C-A82A-0D88FF14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2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Practice – </a:t>
            </a:r>
            <a:r>
              <a:rPr lang="en-US" altLang="ko-KR" sz="4000" dirty="0" err="1"/>
              <a:t>CartPole</a:t>
            </a:r>
            <a:r>
              <a:rPr lang="en-US" altLang="ko-KR" sz="4000" dirty="0"/>
              <a:t> Random Search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68FEF-1B56-44EF-91D1-EFB186B34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31" y="1570647"/>
            <a:ext cx="10515600" cy="492686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Random Policy </a:t>
            </a:r>
            <a:r>
              <a:rPr lang="ko-KR" altLang="en-US" sz="2400" dirty="0"/>
              <a:t>에서는 평균 </a:t>
            </a:r>
            <a:r>
              <a:rPr lang="en-US" altLang="ko-KR" sz="2400" dirty="0"/>
              <a:t>10 </a:t>
            </a:r>
            <a:r>
              <a:rPr lang="ko-KR" altLang="en-US" sz="2400" dirty="0"/>
              <a:t>회 이내에 </a:t>
            </a:r>
            <a:r>
              <a:rPr lang="en-US" altLang="ko-KR" sz="2400" dirty="0" err="1"/>
              <a:t>spisode</a:t>
            </a:r>
            <a:r>
              <a:rPr lang="en-US" altLang="ko-KR" sz="2400" dirty="0"/>
              <a:t> </a:t>
            </a:r>
            <a:r>
              <a:rPr lang="ko-KR" altLang="en-US" sz="2400" dirty="0"/>
              <a:t>종료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en-US" altLang="ko-KR" sz="2400" dirty="0"/>
              <a:t>10000 </a:t>
            </a:r>
            <a:r>
              <a:rPr lang="ko-KR" altLang="en-US" sz="2400" dirty="0"/>
              <a:t>번 이상 쓰러지지 않고 </a:t>
            </a:r>
            <a:r>
              <a:rPr lang="en-US" altLang="ko-KR" sz="2400" dirty="0" err="1"/>
              <a:t>env.step</a:t>
            </a:r>
            <a:r>
              <a:rPr lang="en-US" altLang="ko-KR" sz="2400" dirty="0"/>
              <a:t>(action) </a:t>
            </a:r>
            <a:r>
              <a:rPr lang="ko-KR" altLang="en-US" sz="2400" dirty="0"/>
              <a:t>지속하는 것이 최종 목표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457200" lvl="1" indent="0">
              <a:buNone/>
            </a:pP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25509-316F-4239-B5F5-06944295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27" y="3807069"/>
            <a:ext cx="7419975" cy="1600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4B5DED-9CEA-4D79-B9A3-CB5EDBB71B12}"/>
              </a:ext>
            </a:extLst>
          </p:cNvPr>
          <p:cNvSpPr/>
          <p:nvPr/>
        </p:nvSpPr>
        <p:spPr>
          <a:xfrm>
            <a:off x="1899138" y="3429000"/>
            <a:ext cx="5627077" cy="31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AF0F7-A383-4441-B220-949BCFD4C435}"/>
              </a:ext>
            </a:extLst>
          </p:cNvPr>
          <p:cNvSpPr txBox="1"/>
          <p:nvPr/>
        </p:nvSpPr>
        <p:spPr>
          <a:xfrm>
            <a:off x="7526215" y="2973696"/>
            <a:ext cx="89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reward</a:t>
            </a:r>
            <a:endParaRPr lang="ko-KR" altLang="en-US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C3C02C4-D234-4F76-B5AA-4A611EA1F216}"/>
              </a:ext>
            </a:extLst>
          </p:cNvPr>
          <p:cNvSpPr/>
          <p:nvPr/>
        </p:nvSpPr>
        <p:spPr>
          <a:xfrm>
            <a:off x="7807569" y="3429000"/>
            <a:ext cx="237393" cy="246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3A61B-3A64-404D-B5E6-E5C0F96E592D}"/>
              </a:ext>
            </a:extLst>
          </p:cNvPr>
          <p:cNvSpPr txBox="1"/>
          <p:nvPr/>
        </p:nvSpPr>
        <p:spPr>
          <a:xfrm>
            <a:off x="8099331" y="574720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Done</a:t>
            </a:r>
            <a:endParaRPr lang="ko-KR" altLang="en-US" dirty="0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EDF974AF-089D-474A-9618-6553D939DB9F}"/>
              </a:ext>
            </a:extLst>
          </p:cNvPr>
          <p:cNvSpPr/>
          <p:nvPr/>
        </p:nvSpPr>
        <p:spPr>
          <a:xfrm>
            <a:off x="8343900" y="5468815"/>
            <a:ext cx="254977" cy="228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833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B1439-020F-4FF4-A024-A36467FA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Search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0BCF073-FB08-4D48-8F4F-381C6FC4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467" y="1825625"/>
            <a:ext cx="57130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5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DBA3FB-4201-4024-BB04-B29B0945B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1791" y="501650"/>
            <a:ext cx="6208417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3C6476-67AE-4B6A-9DFB-47335EB3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791" y="4852987"/>
            <a:ext cx="5768799" cy="1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1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7D450-002B-4F4B-8397-88A5A913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Reinforcement Learning 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9FEBD97-F51B-47BD-A36D-55179111D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091" y="1825625"/>
            <a:ext cx="81318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1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C9CB2-24C0-492D-8700-D2690D82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Hill Climbing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21D0E14-B6B8-4906-8228-4648790EF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711" y="1825625"/>
            <a:ext cx="67305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A07357-1878-44D4-AF7D-93AB087A5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23" y="742949"/>
            <a:ext cx="6441402" cy="40380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E85BCD-B104-43AD-BFD2-158EB2D1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623" y="4781004"/>
            <a:ext cx="6417984" cy="14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85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3975A-B8A9-458C-A82A-0D88FF14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2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Practice – </a:t>
            </a:r>
            <a:r>
              <a:rPr lang="en-US" altLang="ko-KR" sz="4000" dirty="0" err="1"/>
              <a:t>CartPole</a:t>
            </a:r>
            <a:r>
              <a:rPr lang="en-US" altLang="ko-KR" sz="4000" dirty="0"/>
              <a:t> Tabular Q-learning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68FEF-1B56-44EF-91D1-EFB186B34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31" y="1570647"/>
            <a:ext cx="10515600" cy="4926867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CartPole</a:t>
            </a:r>
            <a:r>
              <a:rPr lang="en-US" altLang="ko-KR" sz="2400" dirty="0"/>
              <a:t> </a:t>
            </a:r>
            <a:r>
              <a:rPr lang="ko-KR" altLang="en-US" sz="2400" dirty="0"/>
              <a:t>의 </a:t>
            </a:r>
            <a:r>
              <a:rPr lang="en-US" altLang="ko-KR" sz="2400" dirty="0"/>
              <a:t>state </a:t>
            </a:r>
            <a:r>
              <a:rPr lang="ko-KR" altLang="en-US" sz="2400" dirty="0"/>
              <a:t>와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을 </a:t>
            </a:r>
            <a:r>
              <a:rPr lang="en-US" altLang="ko-KR" sz="2400" dirty="0"/>
              <a:t>2 </a:t>
            </a:r>
            <a:r>
              <a:rPr lang="ko-KR" altLang="en-US" sz="2400" dirty="0"/>
              <a:t>차원 </a:t>
            </a:r>
            <a:r>
              <a:rPr lang="en-US" altLang="ko-KR" sz="2400" dirty="0"/>
              <a:t>table </a:t>
            </a:r>
            <a:r>
              <a:rPr lang="ko-KR" altLang="en-US" sz="2400" dirty="0"/>
              <a:t>로 만들어 </a:t>
            </a:r>
            <a:r>
              <a:rPr lang="en-US" altLang="ko-KR" sz="2400" dirty="0"/>
              <a:t>q-value update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en-US" altLang="ko-KR" sz="2400" dirty="0" err="1"/>
              <a:t>CartPole</a:t>
            </a:r>
            <a:r>
              <a:rPr lang="en-US" altLang="ko-KR" sz="2400" dirty="0"/>
              <a:t> </a:t>
            </a:r>
            <a:r>
              <a:rPr lang="ko-KR" altLang="en-US" sz="2400" dirty="0"/>
              <a:t>의 </a:t>
            </a:r>
            <a:r>
              <a:rPr lang="en-US" altLang="ko-KR" sz="2400" dirty="0"/>
              <a:t>state space </a:t>
            </a:r>
            <a:r>
              <a:rPr lang="ko-KR" altLang="en-US" sz="2400" dirty="0"/>
              <a:t>가 </a:t>
            </a:r>
            <a:r>
              <a:rPr lang="en-US" altLang="ko-KR" sz="2400" dirty="0"/>
              <a:t>continuous/infinity </a:t>
            </a:r>
            <a:r>
              <a:rPr lang="ko-KR" altLang="en-US" sz="2400" dirty="0"/>
              <a:t>이므로 </a:t>
            </a:r>
            <a:r>
              <a:rPr lang="en-US" altLang="ko-KR" sz="2400" dirty="0"/>
              <a:t>binning </a:t>
            </a:r>
            <a:r>
              <a:rPr lang="ko-KR" altLang="en-US" sz="2400" dirty="0"/>
              <a:t>에 의해 구간화로 </a:t>
            </a:r>
            <a:r>
              <a:rPr lang="en-US" altLang="ko-KR" sz="2400" dirty="0"/>
              <a:t>discrete space </a:t>
            </a:r>
            <a:r>
              <a:rPr lang="ko-KR" altLang="en-US" sz="2400" dirty="0"/>
              <a:t>전환</a:t>
            </a:r>
            <a:endParaRPr lang="en-US" altLang="ko-KR" sz="2400" dirty="0"/>
          </a:p>
          <a:p>
            <a:endParaRPr lang="en-US" altLang="ko-KR" sz="2400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Every action </a:t>
            </a:r>
            <a:r>
              <a:rPr lang="ko-KR" altLang="en-US" dirty="0"/>
              <a:t>에 대해 </a:t>
            </a:r>
            <a:r>
              <a:rPr lang="en-US" altLang="ko-KR" dirty="0"/>
              <a:t>+1 </a:t>
            </a:r>
            <a:r>
              <a:rPr lang="ko-KR" altLang="en-US" dirty="0"/>
              <a:t>의 </a:t>
            </a:r>
            <a:r>
              <a:rPr lang="en-US" altLang="ko-KR" dirty="0"/>
              <a:t>default reward </a:t>
            </a:r>
            <a:r>
              <a:rPr lang="ko-KR" altLang="en-US" dirty="0"/>
              <a:t>주고 쓰러질 경우는 큰 </a:t>
            </a:r>
            <a:r>
              <a:rPr lang="en-US" altLang="ko-KR" dirty="0"/>
              <a:t>penalty (ex. -300) </a:t>
            </a:r>
            <a:r>
              <a:rPr lang="ko-KR" altLang="en-US" dirty="0"/>
              <a:t>를 준다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FD852-10CA-4DF9-8EF9-B55F1B37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46" y="3200400"/>
            <a:ext cx="6837485" cy="8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D96EA-B6C4-4992-BDF3-F0BE296D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</a:t>
            </a:r>
            <a:r>
              <a:rPr lang="en-US" altLang="ko-KR" dirty="0" err="1"/>
              <a:t>CartPole</a:t>
            </a:r>
            <a:r>
              <a:rPr lang="en-US" altLang="ko-KR" dirty="0"/>
              <a:t> Tabular Q-learning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FAE8D2-FF44-4166-9567-E36FCF94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816"/>
            <a:ext cx="10515600" cy="456638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State space </a:t>
            </a:r>
            <a:r>
              <a:rPr lang="ko-KR" altLang="en-US" sz="2000" dirty="0"/>
              <a:t>의 </a:t>
            </a:r>
            <a:r>
              <a:rPr lang="en-US" altLang="ko-KR" sz="2000" dirty="0"/>
              <a:t>binning </a:t>
            </a:r>
            <a:r>
              <a:rPr lang="ko-KR" altLang="en-US" sz="2000" dirty="0"/>
              <a:t>은 </a:t>
            </a:r>
            <a:r>
              <a:rPr lang="en-US" altLang="ko-KR" sz="2000" dirty="0"/>
              <a:t>document </a:t>
            </a:r>
            <a:r>
              <a:rPr lang="ko-KR" altLang="en-US" sz="2000" dirty="0"/>
              <a:t>에 있는 </a:t>
            </a:r>
            <a:r>
              <a:rPr lang="en-US" altLang="ko-KR" sz="2000" dirty="0"/>
              <a:t>min, max </a:t>
            </a:r>
            <a:r>
              <a:rPr lang="ko-KR" altLang="en-US" sz="2000" dirty="0"/>
              <a:t>와 경험치를 </a:t>
            </a:r>
            <a:r>
              <a:rPr lang="en-US" altLang="ko-KR" sz="2000" dirty="0"/>
              <a:t>mix </a:t>
            </a:r>
            <a:r>
              <a:rPr lang="ko-KR" altLang="en-US" sz="2000" dirty="0"/>
              <a:t>하여 결정</a:t>
            </a:r>
            <a:endParaRPr lang="en-US" altLang="ko-KR" sz="20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 err="1"/>
              <a:t>self.cart_positoin_bins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np.linspace</a:t>
            </a:r>
            <a:r>
              <a:rPr lang="en-US" altLang="ko-KR" sz="1800" dirty="0"/>
              <a:t>(-2.4, 2.4, 9)  # 10 bins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 err="1"/>
              <a:t>self.cart_velocity_bins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np.linspace</a:t>
            </a:r>
            <a:r>
              <a:rPr lang="en-US" altLang="ko-KR" sz="1800" dirty="0"/>
              <a:t>(-2, 2, 9) # </a:t>
            </a:r>
            <a:r>
              <a:rPr lang="ko-KR" altLang="en-US" sz="1800" dirty="0"/>
              <a:t>경험치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 err="1"/>
              <a:t>self.pole_angle_bins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np.linspace</a:t>
            </a:r>
            <a:r>
              <a:rPr lang="en-US" altLang="ko-KR" sz="1800" dirty="0"/>
              <a:t>(-0.4, 0.4, 9)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 err="1"/>
              <a:t>self.pole_velocity_bins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np.linspace</a:t>
            </a:r>
            <a:r>
              <a:rPr lang="en-US" altLang="ko-KR" sz="1800" dirty="0"/>
              <a:t>(-3.5, 3.5, 9) # </a:t>
            </a:r>
            <a:r>
              <a:rPr lang="ko-KR" altLang="en-US" sz="1800" dirty="0"/>
              <a:t>경험치</a:t>
            </a:r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Bin</a:t>
            </a:r>
            <a:r>
              <a:rPr lang="ko-KR" altLang="en-US" sz="2000" dirty="0"/>
              <a:t> 구간을 벗어나는 숫자는 </a:t>
            </a:r>
            <a:r>
              <a:rPr lang="ko-KR" altLang="en-US" sz="2000" dirty="0" err="1"/>
              <a:t>양끝단</a:t>
            </a:r>
            <a:r>
              <a:rPr lang="ko-KR" altLang="en-US" sz="2000" dirty="0"/>
              <a:t> 마지막 </a:t>
            </a:r>
            <a:r>
              <a:rPr lang="en-US" altLang="ko-KR" sz="2000" dirty="0"/>
              <a:t>bin </a:t>
            </a:r>
            <a:r>
              <a:rPr lang="ko-KR" altLang="en-US" sz="2000" dirty="0"/>
              <a:t>에 </a:t>
            </a:r>
            <a:r>
              <a:rPr lang="en-US" altLang="ko-KR" sz="2000" dirty="0"/>
              <a:t>assign</a:t>
            </a:r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 err="1"/>
              <a:t>numpy.digitize</a:t>
            </a:r>
            <a:r>
              <a:rPr lang="en-US" altLang="ko-KR" sz="2000" dirty="0"/>
              <a:t>(x, bins) method</a:t>
            </a:r>
            <a:r>
              <a:rPr lang="ko-KR" altLang="en-US" sz="2000" dirty="0"/>
              <a:t> 를 이용</a:t>
            </a:r>
            <a:endParaRPr lang="ko-KR" altLang="en-US" sz="18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/>
              <a:t>def </a:t>
            </a:r>
            <a:r>
              <a:rPr lang="en-US" altLang="ko-KR" sz="1800" dirty="0" err="1"/>
              <a:t>to_bin</a:t>
            </a:r>
            <a:r>
              <a:rPr lang="en-US" altLang="ko-KR" sz="1800" dirty="0"/>
              <a:t>(value, bins):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800" dirty="0"/>
              <a:t>	return </a:t>
            </a:r>
            <a:r>
              <a:rPr lang="en-US" altLang="ko-KR" sz="1800" dirty="0" err="1"/>
              <a:t>np.digitize</a:t>
            </a:r>
            <a:r>
              <a:rPr lang="en-US" altLang="ko-KR" sz="1800" dirty="0"/>
              <a:t>(x=[value], bins=bins)[0]</a:t>
            </a:r>
          </a:p>
          <a:p>
            <a:pPr>
              <a:lnSpc>
                <a:spcPct val="12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953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D96EA-B6C4-4992-BDF3-F0BE296D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</a:t>
            </a:r>
            <a:r>
              <a:rPr lang="en-US" altLang="ko-KR" dirty="0" err="1"/>
              <a:t>CartPole</a:t>
            </a:r>
            <a:r>
              <a:rPr lang="en-US" altLang="ko-KR" dirty="0"/>
              <a:t> Tabular Q-learning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FAE8D2-FF44-4166-9567-E36FCF94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5816"/>
            <a:ext cx="10837985" cy="456638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/>
              <a:t>각 </a:t>
            </a:r>
            <a:r>
              <a:rPr lang="en-US" altLang="ko-KR" sz="2400" dirty="0"/>
              <a:t>state </a:t>
            </a:r>
            <a:r>
              <a:rPr lang="ko-KR" altLang="en-US" sz="2400" dirty="0"/>
              <a:t>가</a:t>
            </a:r>
            <a:r>
              <a:rPr lang="en-US" altLang="ko-KR" sz="2400" dirty="0"/>
              <a:t> 10 </a:t>
            </a:r>
            <a:r>
              <a:rPr lang="ko-KR" altLang="en-US" sz="2400" dirty="0"/>
              <a:t>개의 </a:t>
            </a:r>
            <a:r>
              <a:rPr lang="en-US" altLang="ko-KR" sz="2400" dirty="0"/>
              <a:t>bin </a:t>
            </a:r>
            <a:r>
              <a:rPr lang="ko-KR" altLang="en-US" sz="2400" dirty="0"/>
              <a:t>으로</a:t>
            </a:r>
            <a:r>
              <a:rPr lang="en-US" altLang="ko-KR" sz="2400" dirty="0"/>
              <a:t> </a:t>
            </a:r>
            <a:r>
              <a:rPr lang="ko-KR" altLang="en-US" sz="2400" dirty="0"/>
              <a:t>나누어져 있으므로 </a:t>
            </a:r>
            <a:r>
              <a:rPr lang="en-US" altLang="ko-KR" sz="2400" dirty="0"/>
              <a:t>total state </a:t>
            </a:r>
            <a:r>
              <a:rPr lang="ko-KR" altLang="en-US" sz="2400" dirty="0"/>
              <a:t>와 </a:t>
            </a:r>
            <a:r>
              <a:rPr lang="en-US" altLang="ko-KR" sz="2400" dirty="0"/>
              <a:t>action </a:t>
            </a:r>
            <a:r>
              <a:rPr lang="ko-KR" altLang="en-US" sz="2400" dirty="0"/>
              <a:t>수는</a:t>
            </a:r>
            <a:r>
              <a:rPr lang="en-US" altLang="ko-KR" sz="2400" dirty="0"/>
              <a:t>,</a:t>
            </a:r>
            <a:br>
              <a:rPr lang="en-US" altLang="ko-KR" sz="2400" dirty="0"/>
            </a:br>
            <a:r>
              <a:rPr lang="en-US" altLang="ko-KR" sz="2000" dirty="0" err="1"/>
              <a:t>num_states</a:t>
            </a:r>
            <a:r>
              <a:rPr lang="en-US" altLang="ko-KR" sz="2000" dirty="0"/>
              <a:t> = 10 ** </a:t>
            </a:r>
            <a:r>
              <a:rPr lang="en-US" altLang="ko-KR" sz="2000" dirty="0" err="1"/>
              <a:t>env.observation_space.shape</a:t>
            </a:r>
            <a:r>
              <a:rPr lang="en-US" altLang="ko-KR" sz="2000" dirty="0"/>
              <a:t>[0]  # 10 ** 4</a:t>
            </a:r>
            <a:br>
              <a:rPr lang="en-US" altLang="ko-KR" sz="2000" dirty="0"/>
            </a:br>
            <a:r>
              <a:rPr lang="en-US" altLang="ko-KR" sz="2000" dirty="0" err="1"/>
              <a:t>num_actions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env.action_space.n</a:t>
            </a:r>
            <a:r>
              <a:rPr lang="en-US" altLang="ko-KR" sz="2000" dirty="0"/>
              <a:t>   # 2</a:t>
            </a:r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Q table </a:t>
            </a:r>
            <a:r>
              <a:rPr lang="ko-KR" altLang="en-US" sz="2400" dirty="0"/>
              <a:t>은 </a:t>
            </a:r>
            <a:r>
              <a:rPr lang="en-US" altLang="ko-KR" sz="2400" dirty="0" err="1"/>
              <a:t>num_states</a:t>
            </a:r>
            <a:r>
              <a:rPr lang="en-US" altLang="ko-KR" sz="2400" dirty="0"/>
              <a:t> X </a:t>
            </a:r>
            <a:r>
              <a:rPr lang="en-US" altLang="ko-KR" sz="2400" dirty="0" err="1"/>
              <a:t>num_actions</a:t>
            </a:r>
            <a:r>
              <a:rPr lang="en-US" altLang="ko-KR" sz="2400" dirty="0"/>
              <a:t> </a:t>
            </a:r>
            <a:r>
              <a:rPr lang="ko-KR" altLang="en-US" sz="2400" dirty="0"/>
              <a:t>의 </a:t>
            </a:r>
            <a:r>
              <a:rPr lang="en-US" altLang="ko-KR" sz="2400" dirty="0"/>
              <a:t>2D array </a:t>
            </a:r>
            <a:r>
              <a:rPr lang="ko-KR" altLang="en-US" sz="2400" dirty="0"/>
              <a:t>로 구성</a:t>
            </a:r>
            <a:br>
              <a:rPr lang="en-US" altLang="ko-KR" sz="2400" dirty="0"/>
            </a:br>
            <a:r>
              <a:rPr lang="en-US" altLang="ko-KR" sz="2000" dirty="0" err="1"/>
              <a:t>self.Q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np.random.uniform</a:t>
            </a:r>
            <a:r>
              <a:rPr lang="en-US" altLang="ko-KR" sz="2000" dirty="0"/>
              <a:t>(low=-1, </a:t>
            </a:r>
            <a:r>
              <a:rPr lang="en-US" altLang="ko-KR" sz="2000" dirty="0" err="1"/>
              <a:t>hight</a:t>
            </a:r>
            <a:r>
              <a:rPr lang="en-US" altLang="ko-KR" sz="2000" dirty="0"/>
              <a:t>=1, size=(</a:t>
            </a:r>
            <a:r>
              <a:rPr lang="en-US" altLang="ko-KR" sz="2000" dirty="0" err="1"/>
              <a:t>num_states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num_actions</a:t>
            </a:r>
            <a:r>
              <a:rPr lang="en-US" altLang="ko-KR" sz="2000" dirty="0"/>
              <a:t>))</a:t>
            </a:r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State </a:t>
            </a:r>
            <a:r>
              <a:rPr lang="ko-KR" altLang="en-US" sz="2400" dirty="0"/>
              <a:t>들을 </a:t>
            </a:r>
            <a:r>
              <a:rPr lang="en-US" altLang="ko-KR" sz="2400" dirty="0"/>
              <a:t>concatenate </a:t>
            </a:r>
            <a:r>
              <a:rPr lang="ko-KR" altLang="en-US" sz="2400" dirty="0"/>
              <a:t>하여 해당 </a:t>
            </a:r>
            <a:r>
              <a:rPr lang="en-US" altLang="ko-KR" sz="2400" dirty="0"/>
              <a:t>array </a:t>
            </a:r>
            <a:r>
              <a:rPr lang="ko-KR" altLang="en-US" sz="2400" dirty="0"/>
              <a:t>에 </a:t>
            </a:r>
            <a:r>
              <a:rPr lang="en-US" altLang="ko-KR" sz="2400" dirty="0"/>
              <a:t>mapping (ex. [2, 3, 5, 4] </a:t>
            </a:r>
            <a:r>
              <a:rPr lang="en-US" altLang="ko-KR" sz="2400" dirty="0">
                <a:sym typeface="Wingdings" panose="05000000000000000000" pitchFamily="2" charset="2"/>
              </a:rPr>
              <a:t> 2354)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   def </a:t>
            </a:r>
            <a:r>
              <a:rPr lang="en-US" altLang="ko-KR" sz="2000" dirty="0" err="1"/>
              <a:t>build_state</a:t>
            </a:r>
            <a:r>
              <a:rPr lang="en-US" altLang="ko-KR" sz="2000" dirty="0"/>
              <a:t>(features):</a:t>
            </a:r>
          </a:p>
          <a:p>
            <a:pPr marL="0" indent="0">
              <a:buNone/>
            </a:pPr>
            <a:r>
              <a:rPr lang="en-US" altLang="ko-KR" sz="2000" dirty="0"/>
              <a:t>	return int("".join(map(lambda feature: str(int(feature)), features)))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400" dirty="0"/>
          </a:p>
          <a:p>
            <a:pPr>
              <a:lnSpc>
                <a:spcPct val="12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6759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D96EA-B6C4-4992-BDF3-F0BE296D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941"/>
            <a:ext cx="10515600" cy="1325563"/>
          </a:xfrm>
        </p:spPr>
        <p:txBody>
          <a:bodyPr/>
          <a:lstStyle/>
          <a:p>
            <a:r>
              <a:rPr lang="en-US" altLang="ko-KR" dirty="0"/>
              <a:t>Practice – </a:t>
            </a:r>
            <a:r>
              <a:rPr lang="en-US" altLang="ko-KR" dirty="0" err="1"/>
              <a:t>CartPole</a:t>
            </a:r>
            <a:r>
              <a:rPr lang="en-US" altLang="ko-KR" dirty="0"/>
              <a:t> Tabular Q-learning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FAE8D2-FF44-4166-9567-E36FCF94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161"/>
            <a:ext cx="10837985" cy="5340107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Q-table update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   def update(self, s, a, G):</a:t>
            </a:r>
          </a:p>
          <a:p>
            <a:pPr marL="0" indent="0">
              <a:buNone/>
            </a:pPr>
            <a:r>
              <a:rPr lang="en-US" altLang="ko-KR" sz="2000" dirty="0"/>
              <a:t>	x = </a:t>
            </a:r>
            <a:r>
              <a:rPr lang="en-US" altLang="ko-KR" sz="2000" dirty="0" err="1"/>
              <a:t>self.feature_transformer.transform</a:t>
            </a:r>
            <a:r>
              <a:rPr lang="en-US" altLang="ko-KR" sz="2000" dirty="0"/>
              <a:t>(s)</a:t>
            </a:r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/>
              <a:t>self.Q</a:t>
            </a:r>
            <a:r>
              <a:rPr lang="en-US" altLang="ko-KR" sz="2000" dirty="0"/>
              <a:t>[x, a] += 1e-2 * (G - </a:t>
            </a:r>
            <a:r>
              <a:rPr lang="en-US" altLang="ko-KR" sz="2000" dirty="0" err="1"/>
              <a:t>self.Q</a:t>
            </a:r>
            <a:r>
              <a:rPr lang="en-US" altLang="ko-KR" sz="2000" dirty="0"/>
              <a:t>[x, a])   # Update using gradient descent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Model update</a:t>
            </a:r>
          </a:p>
          <a:p>
            <a:pPr marL="0" indent="0">
              <a:buNone/>
            </a:pPr>
            <a:r>
              <a:rPr lang="en-US" altLang="ko-KR" sz="2000" dirty="0"/>
              <a:t>    observation, reward, done, _ = </a:t>
            </a:r>
            <a:r>
              <a:rPr lang="en-US" altLang="ko-KR" sz="2000" dirty="0" err="1"/>
              <a:t>env.step</a:t>
            </a:r>
            <a:r>
              <a:rPr lang="en-US" altLang="ko-KR" sz="2000" dirty="0"/>
              <a:t>(action)</a:t>
            </a:r>
          </a:p>
          <a:p>
            <a:pPr marL="0" indent="0">
              <a:buNone/>
            </a:pPr>
            <a:r>
              <a:rPr lang="en-US" altLang="ko-KR" sz="2000" dirty="0"/>
              <a:t>    G = reward + gamma * </a:t>
            </a:r>
            <a:r>
              <a:rPr lang="en-US" altLang="ko-KR" sz="2000" dirty="0" err="1"/>
              <a:t>np.max</a:t>
            </a:r>
            <a:r>
              <a:rPr lang="en-US" altLang="ko-KR" sz="2000" dirty="0"/>
              <a:t>(</a:t>
            </a:r>
            <a:r>
              <a:rPr lang="en-US" altLang="ko-KR" sz="2000" dirty="0" err="1"/>
              <a:t>model.predict</a:t>
            </a:r>
            <a:r>
              <a:rPr lang="en-US" altLang="ko-KR" sz="2000" dirty="0"/>
              <a:t>(observation))</a:t>
            </a:r>
          </a:p>
          <a:p>
            <a:pPr marL="0" indent="0">
              <a:buNone/>
            </a:pPr>
            <a:r>
              <a:rPr lang="en-US" altLang="ko-KR" sz="2000" dirty="0"/>
              <a:t>     </a:t>
            </a:r>
            <a:r>
              <a:rPr lang="en-US" altLang="ko-KR" sz="2000" dirty="0" err="1"/>
              <a:t>model.update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prev_observation</a:t>
            </a:r>
            <a:r>
              <a:rPr lang="en-US" altLang="ko-KR" sz="2000" dirty="0"/>
              <a:t>, action, G)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u="sng" dirty="0">
                <a:solidFill>
                  <a:srgbClr val="FF0000"/>
                </a:solidFill>
              </a:rPr>
              <a:t>Random Search </a:t>
            </a:r>
            <a:r>
              <a:rPr lang="ko-KR" altLang="en-US" sz="2000" u="sng" dirty="0">
                <a:solidFill>
                  <a:srgbClr val="FF0000"/>
                </a:solidFill>
              </a:rPr>
              <a:t>에서 평균 </a:t>
            </a:r>
            <a:r>
              <a:rPr lang="en-US" altLang="ko-KR" sz="2000" u="sng" dirty="0">
                <a:solidFill>
                  <a:srgbClr val="FF0000"/>
                </a:solidFill>
              </a:rPr>
              <a:t>10 </a:t>
            </a:r>
            <a:r>
              <a:rPr lang="ko-KR" altLang="en-US" sz="2000" u="sng" dirty="0">
                <a:solidFill>
                  <a:srgbClr val="FF0000"/>
                </a:solidFill>
              </a:rPr>
              <a:t>회 이내 종료 </a:t>
            </a:r>
            <a:r>
              <a:rPr lang="en-US" altLang="ko-KR" sz="2000" u="sng" dirty="0">
                <a:solidFill>
                  <a:srgbClr val="FF0000"/>
                </a:solidFill>
                <a:sym typeface="Wingdings" panose="05000000000000000000" pitchFamily="2" charset="2"/>
              </a:rPr>
              <a:t> Q-learning </a:t>
            </a:r>
            <a:r>
              <a:rPr lang="ko-KR" altLang="en-US" sz="2000" u="sng" dirty="0">
                <a:solidFill>
                  <a:srgbClr val="FF0000"/>
                </a:solidFill>
                <a:sym typeface="Wingdings" panose="05000000000000000000" pitchFamily="2" charset="2"/>
              </a:rPr>
              <a:t>에서 평균 </a:t>
            </a:r>
            <a:r>
              <a:rPr lang="en-US" altLang="ko-KR" sz="2000" u="sng" dirty="0">
                <a:solidFill>
                  <a:srgbClr val="FF0000"/>
                </a:solidFill>
                <a:sym typeface="Wingdings" panose="05000000000000000000" pitchFamily="2" charset="2"/>
              </a:rPr>
              <a:t>120 </a:t>
            </a:r>
            <a:r>
              <a:rPr lang="ko-KR" altLang="en-US" sz="2000" u="sng" dirty="0">
                <a:solidFill>
                  <a:srgbClr val="FF0000"/>
                </a:solidFill>
                <a:sym typeface="Wingdings" panose="05000000000000000000" pitchFamily="2" charset="2"/>
              </a:rPr>
              <a:t>회로 개선</a:t>
            </a:r>
            <a:endParaRPr lang="en-US" altLang="ko-KR" sz="2000" u="sng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 continuous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observation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space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를 </a:t>
            </a:r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discrete 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하게 변형하여 처리한 결과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br>
              <a:rPr lang="en-US" altLang="ko-KR" sz="2000" dirty="0"/>
            </a:b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7240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테이블, 앉아있는, 텍스트이(가) 표시된 사진&#10;&#10;자동 생성된 설명">
            <a:extLst>
              <a:ext uri="{FF2B5EF4-FFF2-40B4-BE49-F238E27FC236}">
                <a16:creationId xmlns:a16="http://schemas.microsoft.com/office/drawing/2014/main" id="{9F296D8F-D52B-4470-8E3B-863B470F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87" y="1640131"/>
            <a:ext cx="5291666" cy="3360208"/>
          </a:xfrm>
          <a:prstGeom prst="rect">
            <a:avLst/>
          </a:prstGeom>
        </p:spPr>
      </p:pic>
      <p:pic>
        <p:nvPicPr>
          <p:cNvPr id="7" name="그림 3" descr="모니터, 화면이(가) 표시된 사진&#10;&#10;자동 생성된 설명">
            <a:extLst>
              <a:ext uri="{FF2B5EF4-FFF2-40B4-BE49-F238E27FC236}">
                <a16:creationId xmlns:a16="http://schemas.microsoft.com/office/drawing/2014/main" id="{5BC8D6D8-C069-4775-9652-27B21E1FD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873" y="1640131"/>
            <a:ext cx="5291667" cy="27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C2002F0B-4249-4A3C-AFEC-CAB99EB1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55"/>
          <a:stretch/>
        </p:blipFill>
        <p:spPr>
          <a:xfrm>
            <a:off x="643467" y="1939869"/>
            <a:ext cx="5294716" cy="29782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62FC852-95D0-4B7F-8612-B3C9167F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06045"/>
            <a:ext cx="5294715" cy="28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67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8BFCA13-4FF0-4B67-827E-FA4CC6108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16605"/>
            <a:ext cx="5291666" cy="362479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B68C639-2FAB-4D25-8C4D-7FB4ABF06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694781"/>
            <a:ext cx="5291667" cy="14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29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65978-615D-4CD3-8F57-3081714A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Creating k-armed Bandit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57F1D-B22E-4EDB-97F6-0BF15CFC8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r-FR" altLang="ko-KR" dirty="0"/>
              <a:t>bandit = [0.2, 0.0, 0.1, -4.0],  k = 4  </a:t>
            </a:r>
            <a:r>
              <a:rPr lang="fr-FR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숨겨진 </a:t>
            </a:r>
            <a:r>
              <a:rPr lang="en-US" altLang="ko-KR" dirty="0">
                <a:sym typeface="Wingdings" panose="05000000000000000000" pitchFamily="2" charset="2"/>
              </a:rPr>
              <a:t>state</a:t>
            </a:r>
            <a:br>
              <a:rPr lang="fr-FR" altLang="ko-KR" dirty="0"/>
            </a:br>
            <a:endParaRPr lang="fr-FR" altLang="ko-KR" dirty="0"/>
          </a:p>
          <a:p>
            <a:pPr marL="0" indent="0">
              <a:buNone/>
            </a:pPr>
            <a:r>
              <a:rPr lang="ko-KR" altLang="en-US" dirty="0"/>
              <a:t>  매번 </a:t>
            </a:r>
            <a:r>
              <a:rPr lang="en-US" altLang="ko-KR" dirty="0"/>
              <a:t>random number </a:t>
            </a:r>
            <a:r>
              <a:rPr lang="ko-KR" altLang="en-US" dirty="0"/>
              <a:t>를 발생시켜</a:t>
            </a:r>
            <a:r>
              <a:rPr lang="en-US" altLang="ko-KR" dirty="0"/>
              <a:t>, </a:t>
            </a:r>
            <a:r>
              <a:rPr lang="ko-KR" altLang="en-US" dirty="0"/>
              <a:t>선택한 </a:t>
            </a:r>
            <a:r>
              <a:rPr lang="en-US" altLang="ko-KR" dirty="0"/>
              <a:t>arm </a:t>
            </a:r>
            <a:r>
              <a:rPr lang="ko-KR" altLang="en-US" dirty="0"/>
              <a:t>의 값과 비교</a:t>
            </a:r>
            <a:br>
              <a:rPr lang="en-US" altLang="ko-KR" dirty="0"/>
            </a:br>
            <a:r>
              <a:rPr lang="en-US" altLang="ko-KR" dirty="0"/>
              <a:t>  bandit[arm] &lt; random number </a:t>
            </a:r>
            <a:r>
              <a:rPr lang="en-US" altLang="ko-KR" dirty="0">
                <a:sym typeface="Wingdings" panose="05000000000000000000" pitchFamily="2" charset="2"/>
              </a:rPr>
              <a:t> reward +1, otherwise -1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417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9D40054-1E86-4DC9-B43A-BD9090B2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65" y="3966565"/>
            <a:ext cx="4724569" cy="201975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143F081-73CB-4AE1-B453-0E43C9DC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128224"/>
            <a:ext cx="4732940" cy="157370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7815E5C-4FC3-46D6-8BD0-9730BE623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915" y="3966565"/>
            <a:ext cx="4724569" cy="2031564"/>
          </a:xfrm>
          <a:prstGeom prst="rect">
            <a:avLst/>
          </a:prstGeom>
        </p:spPr>
      </p:pic>
      <p:pic>
        <p:nvPicPr>
          <p:cNvPr id="7" name="그림 3">
            <a:extLst>
              <a:ext uri="{FF2B5EF4-FFF2-40B4-BE49-F238E27FC236}">
                <a16:creationId xmlns:a16="http://schemas.microsoft.com/office/drawing/2014/main" id="{7A36F777-DA14-4264-B6F9-4E91008FC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62465" y="638340"/>
            <a:ext cx="4220609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65978-615D-4CD3-8F57-3081714A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Creating k-armed Bandit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57F1D-B22E-4EDB-97F6-0BF15CFC8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CartPole-v0 environment </a:t>
            </a:r>
            <a:r>
              <a:rPr lang="ko-KR" altLang="en-US" dirty="0"/>
              <a:t>의 </a:t>
            </a:r>
            <a:r>
              <a:rPr lang="en-US" altLang="ko-KR" dirty="0"/>
              <a:t>observation </a:t>
            </a:r>
            <a:r>
              <a:rPr lang="en-US" altLang="ko-KR" dirty="0">
                <a:sym typeface="Wingdings" panose="05000000000000000000" pitchFamily="2" charset="2"/>
              </a:rPr>
              <a:t> state </a:t>
            </a:r>
            <a:r>
              <a:rPr lang="ko-KR" altLang="en-US" dirty="0">
                <a:sym typeface="Wingdings" panose="05000000000000000000" pitchFamily="2" charset="2"/>
              </a:rPr>
              <a:t>복잡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Multi-Armed Bandit  single state, k </a:t>
            </a:r>
            <a:r>
              <a:rPr lang="ko-KR" altLang="en-US" dirty="0">
                <a:sym typeface="Wingdings" panose="05000000000000000000" pitchFamily="2" charset="2"/>
              </a:rPr>
              <a:t>가지 </a:t>
            </a:r>
            <a:r>
              <a:rPr lang="en-US" altLang="ko-KR" dirty="0">
                <a:sym typeface="Wingdings" panose="05000000000000000000" pitchFamily="2" charset="2"/>
              </a:rPr>
              <a:t>action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Contextual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Bandit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</a:t>
            </a:r>
            <a:r>
              <a:rPr lang="ko-KR" altLang="en-US" dirty="0">
                <a:sym typeface="Wingdings" panose="05000000000000000000" pitchFamily="2" charset="2"/>
              </a:rPr>
              <a:t> 개 </a:t>
            </a:r>
            <a:r>
              <a:rPr lang="en-US" altLang="ko-KR" dirty="0">
                <a:sym typeface="Wingdings" panose="05000000000000000000" pitchFamily="2" charset="2"/>
              </a:rPr>
              <a:t>state, k</a:t>
            </a:r>
            <a:r>
              <a:rPr lang="ko-KR" altLang="en-US" dirty="0">
                <a:sym typeface="Wingdings" panose="05000000000000000000" pitchFamily="2" charset="2"/>
              </a:rPr>
              <a:t> 가지 </a:t>
            </a:r>
            <a:r>
              <a:rPr lang="en-US" altLang="ko-KR" dirty="0">
                <a:sym typeface="Wingdings" panose="05000000000000000000" pitchFamily="2" charset="2"/>
              </a:rPr>
              <a:t>action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Supervised Machine Learning </a:t>
            </a:r>
            <a:r>
              <a:rPr lang="ko-KR" altLang="en-US" dirty="0">
                <a:sym typeface="Wingdings" panose="05000000000000000000" pitchFamily="2" charset="2"/>
              </a:rPr>
              <a:t>과의 차이점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 episode </a:t>
            </a:r>
            <a:r>
              <a:rPr lang="ko-KR" altLang="en-US" dirty="0">
                <a:sym typeface="Wingdings" panose="05000000000000000000" pitchFamily="2" charset="2"/>
              </a:rPr>
              <a:t>를 통하여 </a:t>
            </a:r>
            <a:r>
              <a:rPr lang="en-US" altLang="ko-KR" dirty="0">
                <a:sym typeface="Wingdings" panose="05000000000000000000" pitchFamily="2" charset="2"/>
              </a:rPr>
              <a:t>Training Data </a:t>
            </a:r>
            <a:r>
              <a:rPr lang="ko-KR" altLang="en-US" dirty="0">
                <a:sym typeface="Wingdings" panose="05000000000000000000" pitchFamily="2" charset="2"/>
              </a:rPr>
              <a:t>공급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53374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123FE-9F2F-4A5F-8376-B0B5B845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Multi-Armed Bandit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0A7AC7-F04B-409E-B386-A11576374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967" y="1825625"/>
            <a:ext cx="6320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44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85869-A27B-4C82-88F0-A86EBFB1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33BA99-F9CA-44A0-8B08-0B966BB73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244" y="1825625"/>
            <a:ext cx="85175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7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65978-615D-4CD3-8F57-3081714A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– Creating Contextual Bandit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57F1D-B22E-4EDB-97F6-0BF15CFC8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87500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fr-FR" altLang="ko-KR" dirty="0"/>
              <a:t>K-armed bandit </a:t>
            </a:r>
            <a:r>
              <a:rPr lang="ko-KR" altLang="en-US" dirty="0"/>
              <a:t>과의 차이 </a:t>
            </a:r>
            <a:r>
              <a:rPr lang="en-US" altLang="ko-KR" dirty="0"/>
              <a:t>– </a:t>
            </a:r>
            <a:r>
              <a:rPr lang="ko-KR" altLang="en-US" dirty="0"/>
              <a:t>서로 다른 </a:t>
            </a:r>
            <a:r>
              <a:rPr lang="en-US" altLang="ko-KR" dirty="0"/>
              <a:t>state 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[0.2, 0.0, 0.1, -4.0],    # 4th arm best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[0.1, -5.0, 1.0, 0.25],  # 2nd arm best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[-3.5, 2.0, 3.2, 6.4]    # 1st arm best</a:t>
            </a:r>
          </a:p>
          <a:p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를 이용하여 </a:t>
            </a:r>
            <a:r>
              <a:rPr lang="en-US" altLang="ko-KR" dirty="0"/>
              <a:t>Policy Gradient Based RL Agent </a:t>
            </a:r>
            <a:r>
              <a:rPr lang="ko-KR" altLang="en-US" dirty="0"/>
              <a:t>작성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loss : weight[action] * reward </a:t>
            </a:r>
            <a:r>
              <a:rPr lang="ko-KR" altLang="en-US" dirty="0">
                <a:sym typeface="Wingdings" panose="05000000000000000000" pitchFamily="2" charset="2"/>
              </a:rPr>
              <a:t>가 최대가 되도록 </a:t>
            </a:r>
            <a:r>
              <a:rPr lang="en-US" altLang="ko-KR" dirty="0">
                <a:sym typeface="Wingdings" panose="05000000000000000000" pitchFamily="2" charset="2"/>
              </a:rPr>
              <a:t>optimize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	    -(tf.log(weight of action) * reward)</a:t>
            </a:r>
            <a:endParaRPr lang="fr-FR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037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A25CF-04D5-483B-81B1-4B09AF1EB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315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Visualizing </a:t>
            </a:r>
            <a:r>
              <a:rPr lang="en-US" altLang="ko-KR" dirty="0">
                <a:solidFill>
                  <a:srgbClr val="FF0000"/>
                </a:solidFill>
              </a:rPr>
              <a:t>Dynamic Programming </a:t>
            </a:r>
            <a:br>
              <a:rPr lang="en-US" altLang="ko-KR" dirty="0"/>
            </a:br>
            <a:r>
              <a:rPr lang="en-US" altLang="ko-KR" dirty="0"/>
              <a:t>		- Reinforcement.js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6B0D3-15AD-45EA-8347-A08A3217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882"/>
            <a:ext cx="10896600" cy="506412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hlinkClick r:id="rId2"/>
              </a:rPr>
              <a:t>https://cs.stanford.edu/people/karpathy/reinforcejs/gridworld_dp.html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dirty="0"/>
              <a:t>Each cell – state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Arrows – permissible action in the state </a:t>
            </a:r>
            <a:r>
              <a:rPr lang="en-US" altLang="ko-KR" dirty="0">
                <a:sym typeface="Wingdings" panose="05000000000000000000" pitchFamily="2" charset="2"/>
              </a:rPr>
              <a:t> agent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policy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GridWorld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10x10 </a:t>
            </a:r>
            <a:r>
              <a:rPr lang="ko-KR" altLang="en-US" dirty="0"/>
              <a:t>개의 </a:t>
            </a:r>
            <a:r>
              <a:rPr lang="en-US" altLang="ko-KR" dirty="0"/>
              <a:t>states </a:t>
            </a:r>
            <a:r>
              <a:rPr lang="ko-KR" altLang="en-US" dirty="0"/>
              <a:t>로 구성</a:t>
            </a:r>
            <a:r>
              <a:rPr lang="en-US" altLang="ko-KR" dirty="0"/>
              <a:t>. top left cell </a:t>
            </a:r>
            <a:r>
              <a:rPr lang="ko-KR" altLang="en-US" dirty="0"/>
              <a:t>에서 시작</a:t>
            </a:r>
            <a:r>
              <a:rPr lang="en-US" altLang="ko-KR" dirty="0"/>
              <a:t>. gray cells </a:t>
            </a:r>
            <a:r>
              <a:rPr lang="ko-KR" altLang="en-US" dirty="0"/>
              <a:t>로는 이동 불가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agent </a:t>
            </a:r>
            <a:r>
              <a:rPr lang="ko-KR" altLang="en-US" dirty="0"/>
              <a:t>가 </a:t>
            </a:r>
            <a:r>
              <a:rPr lang="en-US" altLang="ko-KR" dirty="0"/>
              <a:t>center </a:t>
            </a:r>
            <a:r>
              <a:rPr lang="ko-KR" altLang="en-US" dirty="0"/>
              <a:t>의 사각형 </a:t>
            </a:r>
            <a:r>
              <a:rPr lang="en-US" altLang="ko-KR" dirty="0"/>
              <a:t>(R 1.0 </a:t>
            </a:r>
            <a:r>
              <a:rPr lang="ko-KR" altLang="en-US" dirty="0"/>
              <a:t>표시</a:t>
            </a:r>
            <a:r>
              <a:rPr lang="en-US" altLang="ko-KR" dirty="0"/>
              <a:t>) </a:t>
            </a:r>
            <a:r>
              <a:rPr lang="ko-KR" altLang="en-US" dirty="0"/>
              <a:t>에 도달하면 </a:t>
            </a:r>
            <a:r>
              <a:rPr lang="en-US" altLang="ko-KR" dirty="0"/>
              <a:t>+1 </a:t>
            </a:r>
            <a:r>
              <a:rPr lang="ko-KR" altLang="en-US" dirty="0"/>
              <a:t>을 보상으로 받고</a:t>
            </a:r>
            <a:r>
              <a:rPr lang="en-US" altLang="ko-KR" dirty="0"/>
              <a:t> R -1.0 </a:t>
            </a:r>
            <a:r>
              <a:rPr lang="ko-KR" altLang="en-US" dirty="0"/>
              <a:t>으로 표시된 </a:t>
            </a:r>
            <a:r>
              <a:rPr lang="en-US" altLang="ko-KR" dirty="0"/>
              <a:t>cell </a:t>
            </a:r>
            <a:r>
              <a:rPr lang="ko-KR" altLang="en-US" dirty="0"/>
              <a:t>에 들어가면 </a:t>
            </a:r>
            <a:r>
              <a:rPr lang="en-US" altLang="ko-KR" dirty="0"/>
              <a:t>-1 </a:t>
            </a:r>
            <a:r>
              <a:rPr lang="ko-KR" altLang="en-US" dirty="0"/>
              <a:t>을 받음 </a:t>
            </a:r>
            <a:r>
              <a:rPr lang="en-US" altLang="ko-KR" dirty="0"/>
              <a:t>+1.0 </a:t>
            </a:r>
            <a:r>
              <a:rPr lang="ko-KR" altLang="en-US" dirty="0"/>
              <a:t>을 받는 </a:t>
            </a:r>
            <a:r>
              <a:rPr lang="en-US" altLang="ko-KR" dirty="0"/>
              <a:t>state </a:t>
            </a:r>
            <a:r>
              <a:rPr lang="ko-KR" altLang="en-US" dirty="0"/>
              <a:t>가 </a:t>
            </a:r>
            <a:r>
              <a:rPr lang="en-US" altLang="ko-KR" dirty="0"/>
              <a:t>goal </a:t>
            </a:r>
            <a:r>
              <a:rPr lang="ko-KR" altLang="en-US" dirty="0"/>
              <a:t>이고 </a:t>
            </a:r>
            <a:r>
              <a:rPr lang="en-US" altLang="ko-KR" dirty="0"/>
              <a:t>game </a:t>
            </a:r>
            <a:r>
              <a:rPr lang="ko-KR" altLang="en-US" dirty="0"/>
              <a:t>종료</a:t>
            </a:r>
            <a:r>
              <a:rPr lang="en-US" altLang="ko-KR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1450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1E5CDD0E-F6D9-4CF2-ACB5-5B37ED0B5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195" y="479419"/>
            <a:ext cx="6081609" cy="589916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7DBF71-3BB7-46AB-8815-CB310A2366F0}"/>
              </a:ext>
            </a:extLst>
          </p:cNvPr>
          <p:cNvSpPr/>
          <p:nvPr/>
        </p:nvSpPr>
        <p:spPr>
          <a:xfrm>
            <a:off x="5899638" y="3842238"/>
            <a:ext cx="668216" cy="7121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37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6D9C4-E802-48A5-96E8-D79A21D3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Iterative Policy Evaluation: </a:t>
            </a:r>
            <a:br>
              <a:rPr lang="en-US" altLang="ko-KR" dirty="0"/>
            </a:br>
            <a:r>
              <a:rPr lang="en-US" altLang="ko-KR" dirty="0"/>
              <a:t>		Example – Simple </a:t>
            </a:r>
            <a:r>
              <a:rPr lang="en-US" altLang="ko-KR" dirty="0" err="1"/>
              <a:t>Gridworld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0413AA4-8D9E-44DB-B5F4-FF6C8EC2D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535" y="1839849"/>
            <a:ext cx="9220200" cy="5018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4E88E-6379-4505-94D7-A6DECEE9932F}"/>
              </a:ext>
            </a:extLst>
          </p:cNvPr>
          <p:cNvSpPr txBox="1"/>
          <p:nvPr/>
        </p:nvSpPr>
        <p:spPr>
          <a:xfrm>
            <a:off x="6525009" y="6031541"/>
            <a:ext cx="4759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</a:rPr>
              <a:t>Deterministic </a:t>
            </a:r>
            <a:r>
              <a:rPr lang="ko-KR" altLang="en-US" sz="2000" b="1" dirty="0">
                <a:solidFill>
                  <a:srgbClr val="FF0000"/>
                </a:solidFill>
              </a:rPr>
              <a:t>이므로 </a:t>
            </a:r>
            <a:r>
              <a:rPr lang="en-US" altLang="ko-KR" sz="2000" b="1" dirty="0">
                <a:solidFill>
                  <a:srgbClr val="FF0000"/>
                </a:solidFill>
              </a:rPr>
              <a:t>p(s’ | s, a) = 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39353-999B-4ADA-A7E1-96FC44942D36}"/>
              </a:ext>
            </a:extLst>
          </p:cNvPr>
          <p:cNvSpPr txBox="1"/>
          <p:nvPr/>
        </p:nvSpPr>
        <p:spPr>
          <a:xfrm>
            <a:off x="8048759" y="4958861"/>
            <a:ext cx="3480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sym typeface="Symbol" panose="05050102010706020507" pitchFamily="18" charset="2"/>
              </a:rPr>
              <a:t>A = up, down, right,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</a:t>
            </a:r>
            <a:r>
              <a:rPr lang="en-US" altLang="ko-KR" sz="2000" b="1" dirty="0">
                <a:solidFill>
                  <a:srgbClr val="FF0000"/>
                </a:solidFill>
                <a:sym typeface="Symbol" panose="05050102010706020507" pitchFamily="18" charset="2"/>
              </a:rPr>
              <a:t>(a | s) = 0.25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253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02E6C-4AB6-4878-8945-D77B0FD7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Simple Grid World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6447991-9466-4ED2-85A3-2244D3597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1802606"/>
            <a:ext cx="5540637" cy="4010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A809C8-123F-4115-A028-F5745B68E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12" y="1802606"/>
            <a:ext cx="4981575" cy="401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9D09B-1A89-447E-AF97-3B3F068AAA14}"/>
              </a:ext>
            </a:extLst>
          </p:cNvPr>
          <p:cNvSpPr txBox="1"/>
          <p:nvPr/>
        </p:nvSpPr>
        <p:spPr>
          <a:xfrm>
            <a:off x="6863565" y="1054150"/>
            <a:ext cx="3839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prob, </a:t>
            </a:r>
            <a:r>
              <a:rPr lang="en-US" altLang="ko-KR" sz="2400" dirty="0" err="1"/>
              <a:t>next_state</a:t>
            </a:r>
            <a:r>
              <a:rPr lang="en-US" altLang="ko-KR" sz="2400" dirty="0"/>
              <a:t>, reward, 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419CA-F587-4C92-AB32-8CA311E7CF12}"/>
              </a:ext>
            </a:extLst>
          </p:cNvPr>
          <p:cNvSpPr txBox="1"/>
          <p:nvPr/>
        </p:nvSpPr>
        <p:spPr>
          <a:xfrm>
            <a:off x="1573823" y="6123543"/>
            <a:ext cx="3465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0: up, 1: down, 2: right, 3: left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305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4EF01-71C3-41E5-9F37-4E951DA8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35FA99-6C03-45DC-BAF6-988E9F302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Policy </a:t>
            </a:r>
            <a:r>
              <a:rPr lang="ko-KR" altLang="en-US" dirty="0"/>
              <a:t>를 평가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state </a:t>
            </a:r>
            <a:r>
              <a:rPr lang="ko-KR" altLang="en-US" dirty="0"/>
              <a:t>들이 </a:t>
            </a:r>
            <a:r>
              <a:rPr lang="en-US" altLang="ko-KR" dirty="0"/>
              <a:t>0 value </a:t>
            </a:r>
            <a:r>
              <a:rPr lang="ko-KR" altLang="en-US" dirty="0"/>
              <a:t>라고 가정하고 시작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state </a:t>
            </a:r>
            <a:r>
              <a:rPr lang="ko-KR" altLang="en-US" dirty="0"/>
              <a:t>들의 </a:t>
            </a:r>
            <a:r>
              <a:rPr lang="en-US" altLang="ko-KR" dirty="0"/>
              <a:t>value </a:t>
            </a:r>
            <a:r>
              <a:rPr lang="ko-KR" altLang="en-US" dirty="0"/>
              <a:t>가 변하지 않을 때까지 다음 </a:t>
            </a:r>
            <a:r>
              <a:rPr lang="en-US" altLang="ko-KR" dirty="0"/>
              <a:t>step </a:t>
            </a:r>
            <a:r>
              <a:rPr lang="ko-KR" altLang="en-US" dirty="0"/>
              <a:t>반복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State </a:t>
            </a:r>
            <a:r>
              <a:rPr lang="ko-KR" altLang="en-US" dirty="0"/>
              <a:t>의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1"/>
            <a:r>
              <a:rPr lang="en-US" altLang="ko-KR" dirty="0"/>
              <a:t>Policy </a:t>
            </a:r>
            <a:r>
              <a:rPr lang="ko-KR" altLang="en-US" dirty="0"/>
              <a:t>를 취하고</a:t>
            </a:r>
            <a:r>
              <a:rPr lang="en-US" altLang="ko-KR" dirty="0"/>
              <a:t> current step </a:t>
            </a:r>
            <a:r>
              <a:rPr lang="ko-KR" altLang="en-US" dirty="0"/>
              <a:t>의 </a:t>
            </a:r>
            <a:r>
              <a:rPr lang="en-US" altLang="ko-KR" dirty="0"/>
              <a:t>expected value </a:t>
            </a:r>
            <a:r>
              <a:rPr lang="ko-KR" altLang="en-US" dirty="0"/>
              <a:t>계산하고 모든 </a:t>
            </a:r>
            <a:r>
              <a:rPr lang="en-US" altLang="ko-KR" dirty="0"/>
              <a:t>future step </a:t>
            </a:r>
            <a:r>
              <a:rPr lang="ko-KR" altLang="en-US" dirty="0"/>
              <a:t>들의 </a:t>
            </a:r>
            <a:r>
              <a:rPr lang="en-US" altLang="ko-KR" dirty="0"/>
              <a:t>expected value </a:t>
            </a:r>
            <a:r>
              <a:rPr lang="ko-KR" altLang="en-US" dirty="0"/>
              <a:t>를 </a:t>
            </a:r>
            <a:r>
              <a:rPr lang="ko-KR" altLang="en-US" dirty="0" err="1"/>
              <a:t>더해줌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State </a:t>
            </a:r>
            <a:r>
              <a:rPr lang="ko-KR" altLang="en-US" dirty="0"/>
              <a:t>의 </a:t>
            </a:r>
            <a:r>
              <a:rPr lang="en-US" altLang="ko-KR" dirty="0"/>
              <a:t>old value </a:t>
            </a:r>
            <a:r>
              <a:rPr lang="ko-KR" altLang="en-US" dirty="0"/>
              <a:t>와 비교하여 </a:t>
            </a:r>
            <a:r>
              <a:rPr lang="en-US" altLang="ko-KR" dirty="0"/>
              <a:t>delta </a:t>
            </a:r>
            <a:r>
              <a:rPr lang="ko-KR" altLang="en-US" dirty="0"/>
              <a:t>이내이면 </a:t>
            </a:r>
            <a:r>
              <a:rPr lang="en-US" altLang="ko-KR" dirty="0"/>
              <a:t>stop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78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6BA48B8-47AE-433F-A8A8-16C1B1435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86" y="1506048"/>
            <a:ext cx="11319227" cy="475407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E08DD0A-4E0B-47B8-B28F-E9891AD50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Policy Evaluation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28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6E9FE60-157C-4B50-8DB3-E46132947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22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11971F3-6C7E-4391-BAAA-5245F421F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37230"/>
            <a:ext cx="5291666" cy="37835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B05C09-BFA8-460B-BC45-B73FD9B45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708010"/>
            <a:ext cx="5291667" cy="14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64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5ACC8-7CB6-4388-A8C4-6EF119C1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Iteration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DA34D-E1D6-4ECB-A2B1-DCD922507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다음을 모든 </a:t>
            </a:r>
            <a:r>
              <a:rPr lang="en-US" altLang="ko-KR" dirty="0"/>
              <a:t>state </a:t>
            </a:r>
            <a:r>
              <a:rPr lang="ko-KR" altLang="en-US" dirty="0"/>
              <a:t>에 반복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state </a:t>
            </a:r>
            <a:r>
              <a:rPr lang="ko-KR" altLang="en-US" dirty="0"/>
              <a:t>에 대하여</a:t>
            </a:r>
            <a:endParaRPr lang="en-US" altLang="ko-KR" dirty="0"/>
          </a:p>
          <a:p>
            <a:pPr lvl="1"/>
            <a:r>
              <a:rPr lang="en-US" altLang="ko-KR" dirty="0"/>
              <a:t>Old policy save</a:t>
            </a:r>
          </a:p>
          <a:p>
            <a:pPr lvl="1"/>
            <a:r>
              <a:rPr lang="en-US" altLang="ko-KR" dirty="0"/>
              <a:t>Current reward +</a:t>
            </a:r>
            <a:r>
              <a:rPr lang="ko-KR" altLang="en-US" dirty="0"/>
              <a:t> </a:t>
            </a:r>
            <a:r>
              <a:rPr lang="en-US" altLang="ko-KR" dirty="0"/>
              <a:t>next</a:t>
            </a:r>
            <a:r>
              <a:rPr lang="ko-KR" altLang="en-US" dirty="0"/>
              <a:t> </a:t>
            </a:r>
            <a:r>
              <a:rPr lang="en-US" altLang="ko-KR" dirty="0"/>
              <a:t>state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  <a:r>
              <a:rPr lang="ko-KR" altLang="en-US" dirty="0"/>
              <a:t> 를 최대화 하는 </a:t>
            </a:r>
            <a:r>
              <a:rPr lang="en-US" altLang="ko-KR" dirty="0"/>
              <a:t>action </a:t>
            </a:r>
            <a:r>
              <a:rPr lang="ko-KR" altLang="en-US" dirty="0"/>
              <a:t>을 찾아서 </a:t>
            </a:r>
            <a:r>
              <a:rPr lang="en-US" altLang="ko-KR" dirty="0"/>
              <a:t>state </a:t>
            </a:r>
            <a:r>
              <a:rPr lang="ko-KR" altLang="en-US" dirty="0"/>
              <a:t>의 </a:t>
            </a:r>
            <a:r>
              <a:rPr lang="en-US" altLang="ko-KR" dirty="0"/>
              <a:t>new policy </a:t>
            </a:r>
            <a:r>
              <a:rPr lang="ko-KR" altLang="en-US" dirty="0"/>
              <a:t>생성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더 이상 </a:t>
            </a:r>
            <a:r>
              <a:rPr lang="en-US" altLang="ko-KR" dirty="0"/>
              <a:t>policy </a:t>
            </a:r>
            <a:r>
              <a:rPr lang="ko-KR" altLang="en-US" dirty="0"/>
              <a:t>가 바뀌지 않으면 </a:t>
            </a:r>
            <a:r>
              <a:rPr lang="en-US" altLang="ko-KR" dirty="0"/>
              <a:t>stop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240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0DE7D-44FB-4DA2-B3EE-C24B8691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31" y="209069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kern="1200" dirty="0">
                <a:latin typeface="+mj-lt"/>
                <a:ea typeface="+mj-ea"/>
                <a:cs typeface="+mj-cs"/>
              </a:rPr>
              <a:t>Policy Iteration</a:t>
            </a:r>
          </a:p>
        </p:txBody>
      </p:sp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93137EB8-5FE2-4603-AFD1-BDFCF69C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5" r="1" b="1"/>
          <a:stretch/>
        </p:blipFill>
        <p:spPr>
          <a:xfrm>
            <a:off x="794238" y="1353282"/>
            <a:ext cx="7725507" cy="5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09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E1096-08A7-42C4-8A82-C2D6A76EC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15" y="1860441"/>
            <a:ext cx="5294716" cy="313711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A9A738E-97C8-43E0-A971-6668C0B2B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894" y="1684243"/>
            <a:ext cx="5294715" cy="379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7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0ED70-D67F-47DC-BF18-A88002F0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Iteration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7E3DF-27AC-446D-A3BB-4CC22812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state </a:t>
            </a:r>
            <a:r>
              <a:rPr lang="ko-KR" altLang="en-US" dirty="0"/>
              <a:t>의 </a:t>
            </a:r>
            <a:r>
              <a:rPr lang="en-US" altLang="ko-KR" dirty="0"/>
              <a:t>value estimation </a:t>
            </a:r>
            <a:r>
              <a:rPr lang="ko-KR" altLang="en-US" dirty="0"/>
              <a:t>을 </a:t>
            </a:r>
            <a:r>
              <a:rPr lang="en-US" altLang="ko-KR" dirty="0"/>
              <a:t>random </a:t>
            </a:r>
            <a:r>
              <a:rPr lang="ko-KR" altLang="en-US" dirty="0"/>
              <a:t>하게 초기화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Value estimation </a:t>
            </a:r>
            <a:r>
              <a:rPr lang="ko-KR" altLang="en-US" dirty="0"/>
              <a:t>이 안정화될 때까지 반복</a:t>
            </a:r>
            <a:endParaRPr lang="en-US" altLang="ko-KR" dirty="0"/>
          </a:p>
          <a:p>
            <a:pPr lvl="1"/>
            <a:r>
              <a:rPr lang="en-US" altLang="ko-KR" dirty="0"/>
              <a:t>Old value save</a:t>
            </a:r>
          </a:p>
          <a:p>
            <a:pPr lvl="1"/>
            <a:r>
              <a:rPr lang="en-US" altLang="ko-KR" dirty="0"/>
              <a:t>Current step </a:t>
            </a:r>
            <a:r>
              <a:rPr lang="ko-KR" altLang="en-US" dirty="0"/>
              <a:t>의 </a:t>
            </a:r>
            <a:r>
              <a:rPr lang="en-US" altLang="ko-KR" dirty="0"/>
              <a:t>reward </a:t>
            </a:r>
            <a:r>
              <a:rPr lang="ko-KR" altLang="en-US" dirty="0"/>
              <a:t>와 </a:t>
            </a:r>
            <a:r>
              <a:rPr lang="en-US" altLang="ko-KR" dirty="0"/>
              <a:t>next step value </a:t>
            </a:r>
            <a:r>
              <a:rPr lang="ko-KR" altLang="en-US" dirty="0"/>
              <a:t>를 보며 </a:t>
            </a:r>
            <a:r>
              <a:rPr lang="en-US" altLang="ko-KR" dirty="0"/>
              <a:t>max action value </a:t>
            </a:r>
            <a:r>
              <a:rPr lang="ko-KR" altLang="en-US" dirty="0"/>
              <a:t>를 찾아 새로운 </a:t>
            </a:r>
            <a:r>
              <a:rPr lang="en-US" altLang="ko-KR" dirty="0"/>
              <a:t>state value </a:t>
            </a:r>
            <a:r>
              <a:rPr lang="ko-KR" altLang="en-US" dirty="0"/>
              <a:t>생성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state </a:t>
            </a:r>
            <a:r>
              <a:rPr lang="ko-KR" altLang="en-US" dirty="0"/>
              <a:t>에서 </a:t>
            </a:r>
            <a:r>
              <a:rPr lang="en-US" altLang="ko-KR" dirty="0"/>
              <a:t>best reward action </a:t>
            </a:r>
            <a:r>
              <a:rPr lang="ko-KR" altLang="en-US" dirty="0"/>
              <a:t>을 찾아 </a:t>
            </a:r>
            <a:r>
              <a:rPr lang="en-US" altLang="ko-KR" dirty="0"/>
              <a:t>optimal policy </a:t>
            </a:r>
            <a:r>
              <a:rPr lang="ko-KR" altLang="en-US" dirty="0"/>
              <a:t>를 추출</a:t>
            </a:r>
          </a:p>
        </p:txBody>
      </p:sp>
    </p:spTree>
    <p:extLst>
      <p:ext uri="{BB962C8B-B14F-4D97-AF65-F5344CB8AC3E}">
        <p14:creationId xmlns:p14="http://schemas.microsoft.com/office/powerpoint/2010/main" val="3944047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8D955-EC43-47DC-A105-8E82BA69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Iteration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92577B-8261-4312-8E89-1B88ABC9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142" y="1552575"/>
            <a:ext cx="10843033" cy="505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BD80516-58D0-4AC9-9928-58EDCC4D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17386"/>
            <a:ext cx="5291666" cy="3823228"/>
          </a:xfrm>
          <a:prstGeom prst="rect">
            <a:avLst/>
          </a:prstGeom>
        </p:spPr>
      </p:pic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ABA0B78D-1487-44CA-B32C-C40CEA8E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90146"/>
            <a:ext cx="5291667" cy="36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B2249-BEB0-4589-A0D6-3516247D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915"/>
            <a:ext cx="10515600" cy="1325563"/>
          </a:xfrm>
        </p:spPr>
        <p:txBody>
          <a:bodyPr/>
          <a:lstStyle/>
          <a:p>
            <a:r>
              <a:rPr lang="en-US" altLang="ko-KR" dirty="0"/>
              <a:t>Model-Free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35702-A505-40FC-9C95-13F2CCAC5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315" y="1535478"/>
            <a:ext cx="10515600" cy="51466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DP </a:t>
            </a:r>
            <a:r>
              <a:rPr lang="ko-KR" altLang="en-US" dirty="0"/>
              <a:t>는 </a:t>
            </a:r>
            <a:r>
              <a:rPr lang="en-US" altLang="ko-KR" dirty="0"/>
              <a:t>model-based approach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문제점</a:t>
            </a:r>
            <a:br>
              <a:rPr lang="en-US" altLang="ko-KR" dirty="0"/>
            </a:br>
            <a:r>
              <a:rPr lang="en-US" altLang="ko-KR" dirty="0"/>
              <a:t>- Full-width backup</a:t>
            </a:r>
            <a:br>
              <a:rPr lang="en-US" altLang="ko-KR" dirty="0"/>
            </a:br>
            <a:r>
              <a:rPr lang="en-US" altLang="ko-KR" dirty="0"/>
              <a:t>- Full knowledge about Environment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Model-Free approach </a:t>
            </a:r>
            <a:r>
              <a:rPr lang="ko-KR" altLang="en-US" dirty="0"/>
              <a:t>의 장점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No advance knowledge of MDP required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Sampling </a:t>
            </a:r>
            <a:r>
              <a:rPr lang="ko-KR" altLang="en-US" dirty="0"/>
              <a:t>을 통한 차원의 저주</a:t>
            </a:r>
            <a:r>
              <a:rPr lang="en-US" altLang="ko-KR" dirty="0"/>
              <a:t>(cures of dimensionality) </a:t>
            </a:r>
            <a:r>
              <a:rPr lang="ko-KR" altLang="en-US" dirty="0"/>
              <a:t>해결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Backup cost </a:t>
            </a:r>
            <a:r>
              <a:rPr lang="ko-KR" altLang="en-US" dirty="0"/>
              <a:t>고정 </a:t>
            </a:r>
            <a:r>
              <a:rPr lang="en-US" altLang="ko-KR" dirty="0"/>
              <a:t>(n = |S| </a:t>
            </a:r>
            <a:r>
              <a:rPr lang="ko-KR" altLang="en-US" dirty="0"/>
              <a:t>에 </a:t>
            </a:r>
            <a:r>
              <a:rPr lang="en-US" altLang="ko-KR" dirty="0"/>
              <a:t>independent)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993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B2249-BEB0-4589-A0D6-3516247D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915"/>
            <a:ext cx="10515600" cy="1325563"/>
          </a:xfrm>
        </p:spPr>
        <p:txBody>
          <a:bodyPr/>
          <a:lstStyle/>
          <a:p>
            <a:r>
              <a:rPr lang="en-US" altLang="ko-KR" dirty="0"/>
              <a:t>Model-Free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35702-A505-40FC-9C95-13F2CCAC5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315" y="1535478"/>
            <a:ext cx="10515600" cy="51466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Model-free prediction – </a:t>
            </a:r>
            <a:r>
              <a:rPr lang="ko-KR" altLang="en-US" dirty="0"/>
              <a:t>현재의 </a:t>
            </a:r>
            <a:r>
              <a:rPr lang="en-US" altLang="ko-KR" dirty="0"/>
              <a:t>policy </a:t>
            </a:r>
            <a:r>
              <a:rPr lang="ko-KR" altLang="en-US" dirty="0"/>
              <a:t>에 근거해 </a:t>
            </a:r>
            <a:r>
              <a:rPr lang="en-US" altLang="ko-KR" dirty="0"/>
              <a:t>action </a:t>
            </a:r>
            <a:r>
              <a:rPr lang="ko-KR" altLang="en-US" dirty="0"/>
              <a:t>을 하면서 </a:t>
            </a:r>
            <a:r>
              <a:rPr lang="en-US" altLang="ko-KR" dirty="0"/>
              <a:t>sampling </a:t>
            </a:r>
            <a:r>
              <a:rPr lang="ko-KR" altLang="en-US" dirty="0"/>
              <a:t>을 통해 </a:t>
            </a:r>
            <a:r>
              <a:rPr lang="en-US" altLang="ko-KR" dirty="0"/>
              <a:t>value function update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Model-free control – policy </a:t>
            </a:r>
            <a:r>
              <a:rPr lang="ko-KR" altLang="en-US" dirty="0"/>
              <a:t>까지 </a:t>
            </a:r>
            <a:r>
              <a:rPr lang="en-US" altLang="ko-KR" dirty="0"/>
              <a:t>update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2 </a:t>
            </a:r>
            <a:r>
              <a:rPr lang="ko-KR" altLang="en-US" dirty="0"/>
              <a:t>가지 </a:t>
            </a:r>
            <a:r>
              <a:rPr lang="en-US" altLang="ko-KR" dirty="0"/>
              <a:t>model-free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Monte-Carlo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Temporal Difference</a:t>
            </a:r>
          </a:p>
        </p:txBody>
      </p:sp>
    </p:spTree>
    <p:extLst>
      <p:ext uri="{BB962C8B-B14F-4D97-AF65-F5344CB8AC3E}">
        <p14:creationId xmlns:p14="http://schemas.microsoft.com/office/powerpoint/2010/main" val="3753006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21A0B-2C03-49BD-BDF7-D9A766F3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</a:t>
            </a:r>
            <a:r>
              <a:rPr lang="ko-KR" altLang="en-US" dirty="0"/>
              <a:t> </a:t>
            </a:r>
            <a:r>
              <a:rPr lang="en-US" altLang="ko-KR" dirty="0"/>
              <a:t>Example : Blackjack Game</a:t>
            </a:r>
            <a:r>
              <a:rPr lang="ko-KR" altLang="en-US" dirty="0"/>
              <a:t> </a:t>
            </a:r>
            <a:r>
              <a:rPr lang="en-US" altLang="ko-KR" dirty="0"/>
              <a:t>Rule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28562-1565-4E16-9F90-F8406BC2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78"/>
            <a:ext cx="10515600" cy="516425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두 장 이상의 </a:t>
            </a:r>
            <a:r>
              <a:rPr lang="en-US" altLang="ko-KR" dirty="0"/>
              <a:t>card </a:t>
            </a:r>
            <a:r>
              <a:rPr lang="ko-KR" altLang="en-US" dirty="0"/>
              <a:t>를 받아서 합계가 </a:t>
            </a:r>
            <a:r>
              <a:rPr lang="en-US" altLang="ko-KR" dirty="0"/>
              <a:t>21 </a:t>
            </a:r>
            <a:r>
              <a:rPr lang="ko-KR" altLang="en-US" dirty="0"/>
              <a:t>을 넘지 않으면서 큰 쪽이 이긴다</a:t>
            </a:r>
            <a:r>
              <a:rPr lang="en-US" altLang="ko-KR" dirty="0"/>
              <a:t>. </a:t>
            </a:r>
            <a:r>
              <a:rPr lang="ko-KR" altLang="en-US" dirty="0"/>
              <a:t>모든 그림 카드는 </a:t>
            </a:r>
            <a:r>
              <a:rPr lang="en-US" altLang="ko-KR" dirty="0"/>
              <a:t>10 </a:t>
            </a:r>
            <a:r>
              <a:rPr lang="ko-KR" altLang="en-US" dirty="0"/>
              <a:t>으로 계산</a:t>
            </a:r>
            <a:r>
              <a:rPr lang="en-US" altLang="ko-KR" dirty="0"/>
              <a:t>. A </a:t>
            </a:r>
            <a:r>
              <a:rPr lang="ko-KR" altLang="en-US" dirty="0"/>
              <a:t>는</a:t>
            </a:r>
            <a:r>
              <a:rPr lang="en-US" altLang="ko-KR" dirty="0"/>
              <a:t> 1 or 11 </a:t>
            </a:r>
            <a:r>
              <a:rPr lang="ko-KR" altLang="en-US" dirty="0"/>
              <a:t>로 사용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Dealer </a:t>
            </a:r>
            <a:r>
              <a:rPr lang="ko-KR" altLang="en-US" dirty="0"/>
              <a:t>와 </a:t>
            </a:r>
            <a:r>
              <a:rPr lang="en-US" altLang="ko-KR" dirty="0"/>
              <a:t>Player </a:t>
            </a:r>
            <a:r>
              <a:rPr lang="ko-KR" altLang="en-US" dirty="0"/>
              <a:t>가 각기 </a:t>
            </a:r>
            <a:r>
              <a:rPr lang="en-US" altLang="ko-KR" dirty="0"/>
              <a:t>2 </a:t>
            </a:r>
            <a:r>
              <a:rPr lang="ko-KR" altLang="en-US" dirty="0"/>
              <a:t>장씩의 카드로 시작</a:t>
            </a:r>
            <a:r>
              <a:rPr lang="en-US" altLang="ko-KR" dirty="0"/>
              <a:t>. </a:t>
            </a:r>
            <a:r>
              <a:rPr lang="ko-KR" altLang="en-US" dirty="0"/>
              <a:t>딜러의 카드 하나는 </a:t>
            </a:r>
            <a:r>
              <a:rPr lang="en-US" altLang="ko-KR" dirty="0"/>
              <a:t>open </a:t>
            </a:r>
            <a:r>
              <a:rPr lang="ko-KR" altLang="en-US" dirty="0"/>
              <a:t>되어 있음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Player </a:t>
            </a:r>
            <a:r>
              <a:rPr lang="ko-KR" altLang="en-US" dirty="0"/>
              <a:t>의 처음 </a:t>
            </a:r>
            <a:r>
              <a:rPr lang="en-US" altLang="ko-KR" dirty="0"/>
              <a:t>2 </a:t>
            </a:r>
            <a:r>
              <a:rPr lang="ko-KR" altLang="en-US" dirty="0"/>
              <a:t>장이 </a:t>
            </a:r>
            <a:r>
              <a:rPr lang="en-US" altLang="ko-KR" dirty="0"/>
              <a:t>21 </a:t>
            </a:r>
            <a:r>
              <a:rPr lang="ko-KR" altLang="en-US" dirty="0"/>
              <a:t>인 경우 </a:t>
            </a:r>
            <a:r>
              <a:rPr lang="en-US" altLang="ko-KR" dirty="0"/>
              <a:t>“natural” </a:t>
            </a:r>
            <a:r>
              <a:rPr lang="ko-KR" altLang="en-US" dirty="0"/>
              <a:t>이라 부르고 </a:t>
            </a:r>
            <a:r>
              <a:rPr lang="en-US" altLang="ko-KR" dirty="0"/>
              <a:t>dealer </a:t>
            </a:r>
            <a:r>
              <a:rPr lang="ko-KR" altLang="en-US" dirty="0"/>
              <a:t>도 “</a:t>
            </a:r>
            <a:r>
              <a:rPr lang="en-US" altLang="ko-KR" dirty="0"/>
              <a:t>natural” </a:t>
            </a:r>
            <a:r>
              <a:rPr lang="ko-KR" altLang="en-US" dirty="0"/>
              <a:t>인 경우는 비김</a:t>
            </a:r>
            <a:r>
              <a:rPr lang="en-US" altLang="ko-KR" dirty="0"/>
              <a:t>. </a:t>
            </a:r>
            <a:r>
              <a:rPr lang="ko-KR" altLang="en-US" dirty="0"/>
              <a:t>그 외에는 </a:t>
            </a:r>
            <a:r>
              <a:rPr lang="en-US" altLang="ko-KR" dirty="0"/>
              <a:t>player </a:t>
            </a:r>
            <a:r>
              <a:rPr lang="ko-KR" altLang="en-US" dirty="0"/>
              <a:t>승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“natural” </a:t>
            </a:r>
            <a:r>
              <a:rPr lang="ko-KR" altLang="en-US" dirty="0"/>
              <a:t>이 아닌 경우 한 장씩 추가로 받거나 </a:t>
            </a:r>
            <a:r>
              <a:rPr lang="en-US" altLang="ko-KR" dirty="0"/>
              <a:t>(hit), </a:t>
            </a:r>
            <a:r>
              <a:rPr lang="ko-KR" altLang="en-US" dirty="0"/>
              <a:t>받지 않음 </a:t>
            </a:r>
            <a:r>
              <a:rPr lang="en-US" altLang="ko-KR" dirty="0"/>
              <a:t>(stick). 21 </a:t>
            </a:r>
            <a:r>
              <a:rPr lang="ko-KR" altLang="en-US" dirty="0"/>
              <a:t>을 넘으면 </a:t>
            </a:r>
            <a:r>
              <a:rPr lang="en-US" altLang="ko-KR" dirty="0"/>
              <a:t>bust </a:t>
            </a:r>
            <a:r>
              <a:rPr lang="ko-KR" altLang="en-US" dirty="0"/>
              <a:t>가 되고 패함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Dealer </a:t>
            </a:r>
            <a:r>
              <a:rPr lang="ko-KR" altLang="en-US" dirty="0"/>
              <a:t>는 </a:t>
            </a:r>
            <a:r>
              <a:rPr lang="en-US" altLang="ko-KR" dirty="0"/>
              <a:t>fixed strategy </a:t>
            </a:r>
            <a:r>
              <a:rPr lang="ko-KR" altLang="en-US" dirty="0"/>
              <a:t>를 따른다 </a:t>
            </a:r>
            <a:r>
              <a:rPr lang="en-US" altLang="ko-KR" dirty="0"/>
              <a:t>– </a:t>
            </a:r>
            <a:r>
              <a:rPr lang="ko-KR" altLang="en-US" dirty="0"/>
              <a:t>합계가 </a:t>
            </a:r>
            <a:r>
              <a:rPr lang="en-US" altLang="ko-KR" dirty="0"/>
              <a:t>17 </a:t>
            </a:r>
            <a:r>
              <a:rPr lang="ko-KR" altLang="en-US" dirty="0"/>
              <a:t>이상이면 </a:t>
            </a:r>
            <a:r>
              <a:rPr lang="en-US" altLang="ko-KR" dirty="0"/>
              <a:t>stick, </a:t>
            </a:r>
            <a:r>
              <a:rPr lang="ko-KR" altLang="en-US" dirty="0"/>
              <a:t>그렇지 않으면 </a:t>
            </a:r>
            <a:r>
              <a:rPr lang="en-US" altLang="ko-KR" dirty="0"/>
              <a:t>hit.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Player </a:t>
            </a:r>
            <a:r>
              <a:rPr lang="ko-KR" altLang="en-US" dirty="0"/>
              <a:t>와 </a:t>
            </a:r>
            <a:r>
              <a:rPr lang="en-US" altLang="ko-KR" dirty="0"/>
              <a:t>Dealer </a:t>
            </a:r>
            <a:r>
              <a:rPr lang="ko-KR" altLang="en-US" dirty="0"/>
              <a:t>가 모두 </a:t>
            </a:r>
            <a:r>
              <a:rPr lang="en-US" altLang="ko-KR" dirty="0"/>
              <a:t>bust </a:t>
            </a:r>
            <a:r>
              <a:rPr lang="ko-KR" altLang="en-US" dirty="0"/>
              <a:t>되지 않으면 마지막 합계가 </a:t>
            </a:r>
            <a:r>
              <a:rPr lang="en-US" altLang="ko-KR" dirty="0"/>
              <a:t>21 </a:t>
            </a:r>
            <a:r>
              <a:rPr lang="ko-KR" altLang="en-US" dirty="0"/>
              <a:t>에 가까운 쪽이 이긴다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37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D73F4-EAB5-48AD-964A-E834E5A3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1F64AB-574F-45BC-AA3B-9CF4A883F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363" y="2010728"/>
            <a:ext cx="10515600" cy="41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10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21A0B-2C03-49BD-BDF7-D9A766F3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</a:t>
            </a:r>
            <a:r>
              <a:rPr lang="ko-KR" altLang="en-US" dirty="0"/>
              <a:t> </a:t>
            </a:r>
            <a:r>
              <a:rPr lang="en-US" altLang="ko-KR" dirty="0"/>
              <a:t>Example : Blackjack </a:t>
            </a:r>
            <a:r>
              <a:rPr lang="ko-KR" altLang="en-US" dirty="0"/>
              <a:t>과 </a:t>
            </a:r>
            <a:r>
              <a:rPr lang="en-US" altLang="ko-KR" dirty="0"/>
              <a:t>MDP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28562-1565-4E16-9F90-F8406BC2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5478"/>
            <a:ext cx="10741269" cy="51642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각 </a:t>
            </a:r>
            <a:r>
              <a:rPr lang="en-US" altLang="ko-KR" dirty="0"/>
              <a:t>game </a:t>
            </a:r>
            <a:r>
              <a:rPr lang="ko-KR" altLang="en-US" dirty="0"/>
              <a:t>은 </a:t>
            </a:r>
            <a:r>
              <a:rPr lang="en-US" altLang="ko-KR" dirty="0"/>
              <a:t>episode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blackjack </a:t>
            </a:r>
            <a:r>
              <a:rPr lang="ko-KR" altLang="en-US" dirty="0"/>
              <a:t>은 </a:t>
            </a:r>
            <a:r>
              <a:rPr lang="en-US" altLang="ko-KR" dirty="0"/>
              <a:t>episodic finite MDP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Reward </a:t>
            </a:r>
            <a:r>
              <a:rPr lang="ko-KR" altLang="en-US" dirty="0"/>
              <a:t>는 </a:t>
            </a:r>
            <a:r>
              <a:rPr lang="en-US" altLang="ko-KR" dirty="0"/>
              <a:t>win +1, lose -1, draw 0 </a:t>
            </a:r>
            <a:r>
              <a:rPr lang="ko-KR" altLang="en-US" dirty="0"/>
              <a:t>이다</a:t>
            </a:r>
            <a:r>
              <a:rPr lang="en-US" altLang="ko-KR" dirty="0"/>
              <a:t>. Game </a:t>
            </a:r>
            <a:r>
              <a:rPr lang="ko-KR" altLang="en-US" dirty="0"/>
              <a:t>도중의 모든 </a:t>
            </a:r>
            <a:r>
              <a:rPr lang="en-US" altLang="ko-KR" dirty="0"/>
              <a:t>reward </a:t>
            </a:r>
            <a:r>
              <a:rPr lang="ko-KR" altLang="en-US" dirty="0"/>
              <a:t>는 </a:t>
            </a:r>
            <a:r>
              <a:rPr lang="en-US" altLang="ko-KR" dirty="0"/>
              <a:t>0 </a:t>
            </a:r>
            <a:r>
              <a:rPr lang="ko-KR" altLang="en-US" dirty="0"/>
              <a:t>이고 </a:t>
            </a:r>
            <a:r>
              <a:rPr lang="en-US" altLang="ko-KR" dirty="0"/>
              <a:t>discount </a:t>
            </a:r>
            <a:r>
              <a:rPr lang="ko-KR" altLang="en-US" dirty="0"/>
              <a:t>않는다 </a:t>
            </a:r>
            <a:r>
              <a:rPr lang="en-US" altLang="ko-KR" dirty="0"/>
              <a:t>(</a:t>
            </a:r>
            <a:r>
              <a:rPr lang="en-US" altLang="ko-KR" dirty="0">
                <a:sym typeface="Symbol" panose="05050102010706020507" pitchFamily="18" charset="2"/>
              </a:rPr>
              <a:t> = 1)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ym typeface="Symbol" panose="05050102010706020507" pitchFamily="18" charset="2"/>
              </a:rPr>
              <a:t>Player </a:t>
            </a:r>
            <a:r>
              <a:rPr lang="ko-KR" altLang="en-US" dirty="0">
                <a:sym typeface="Symbol" panose="05050102010706020507" pitchFamily="18" charset="2"/>
              </a:rPr>
              <a:t>의 </a:t>
            </a:r>
            <a:r>
              <a:rPr lang="en-US" altLang="ko-KR" dirty="0">
                <a:sym typeface="Symbol" panose="05050102010706020507" pitchFamily="18" charset="2"/>
              </a:rPr>
              <a:t>action </a:t>
            </a:r>
            <a:r>
              <a:rPr lang="ko-KR" altLang="en-US" dirty="0">
                <a:sym typeface="Symbol" panose="05050102010706020507" pitchFamily="18" charset="2"/>
              </a:rPr>
              <a:t>은 </a:t>
            </a:r>
            <a:r>
              <a:rPr lang="en-US" altLang="ko-KR" dirty="0">
                <a:sym typeface="Symbol" panose="05050102010706020507" pitchFamily="18" charset="2"/>
              </a:rPr>
              <a:t>hit or stick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ym typeface="Symbol" panose="05050102010706020507" pitchFamily="18" charset="2"/>
              </a:rPr>
              <a:t>State </a:t>
            </a:r>
            <a:r>
              <a:rPr lang="ko-KR" altLang="en-US" dirty="0">
                <a:sym typeface="Symbol" panose="05050102010706020507" pitchFamily="18" charset="2"/>
              </a:rPr>
              <a:t>는 </a:t>
            </a:r>
            <a:r>
              <a:rPr lang="en-US" altLang="ko-KR" dirty="0">
                <a:sym typeface="Symbol" panose="05050102010706020507" pitchFamily="18" charset="2"/>
              </a:rPr>
              <a:t>player </a:t>
            </a:r>
            <a:r>
              <a:rPr lang="ko-KR" altLang="en-US" dirty="0">
                <a:sym typeface="Symbol" panose="05050102010706020507" pitchFamily="18" charset="2"/>
              </a:rPr>
              <a:t>의 </a:t>
            </a:r>
            <a:r>
              <a:rPr lang="en-US" altLang="ko-KR" dirty="0">
                <a:sym typeface="Symbol" panose="05050102010706020507" pitchFamily="18" charset="2"/>
              </a:rPr>
              <a:t>card </a:t>
            </a:r>
            <a:r>
              <a:rPr lang="ko-KR" altLang="en-US" dirty="0">
                <a:sym typeface="Symbol" panose="05050102010706020507" pitchFamily="18" charset="2"/>
              </a:rPr>
              <a:t>와 </a:t>
            </a:r>
            <a:r>
              <a:rPr lang="en-US" altLang="ko-KR" dirty="0">
                <a:sym typeface="Symbol" panose="05050102010706020507" pitchFamily="18" charset="2"/>
              </a:rPr>
              <a:t>dealer </a:t>
            </a:r>
            <a:r>
              <a:rPr lang="ko-KR" altLang="en-US" dirty="0">
                <a:sym typeface="Symbol" panose="05050102010706020507" pitchFamily="18" charset="2"/>
              </a:rPr>
              <a:t>의 </a:t>
            </a:r>
            <a:r>
              <a:rPr lang="en-US" altLang="ko-KR" dirty="0">
                <a:sym typeface="Symbol" panose="05050102010706020507" pitchFamily="18" charset="2"/>
              </a:rPr>
              <a:t>open </a:t>
            </a:r>
            <a:r>
              <a:rPr lang="ko-KR" altLang="en-US" dirty="0">
                <a:sym typeface="Symbol" panose="05050102010706020507" pitchFamily="18" charset="2"/>
              </a:rPr>
              <a:t>된 </a:t>
            </a:r>
            <a:r>
              <a:rPr lang="en-US" altLang="ko-KR" dirty="0">
                <a:sym typeface="Symbol" panose="05050102010706020507" pitchFamily="18" charset="2"/>
              </a:rPr>
              <a:t>card </a:t>
            </a:r>
            <a:r>
              <a:rPr lang="ko-KR" altLang="en-US" dirty="0">
                <a:sym typeface="Symbol" panose="05050102010706020507" pitchFamily="18" charset="2"/>
              </a:rPr>
              <a:t>이다</a:t>
            </a:r>
            <a:r>
              <a:rPr lang="en-US" altLang="ko-KR" dirty="0">
                <a:sym typeface="Symbol" panose="05050102010706020507" pitchFamily="18" charset="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ym typeface="Symbol" panose="05050102010706020507" pitchFamily="18" charset="2"/>
              </a:rPr>
              <a:t>Card</a:t>
            </a:r>
            <a:r>
              <a:rPr lang="ko-KR" altLang="en-US" dirty="0">
                <a:sym typeface="Symbol" panose="05050102010706020507" pitchFamily="18" charset="2"/>
              </a:rPr>
              <a:t> 는 </a:t>
            </a:r>
            <a:r>
              <a:rPr lang="en-US" altLang="ko-KR" dirty="0">
                <a:sym typeface="Symbol" panose="05050102010706020507" pitchFamily="18" charset="2"/>
              </a:rPr>
              <a:t>infinite deck (with replacement) </a:t>
            </a:r>
            <a:r>
              <a:rPr lang="ko-KR" altLang="en-US" dirty="0">
                <a:sym typeface="Symbol" panose="05050102010706020507" pitchFamily="18" charset="2"/>
              </a:rPr>
              <a:t>에서 계속 뽑는다고 가정하므로 이미 뽑힌 </a:t>
            </a:r>
            <a:r>
              <a:rPr lang="en-US" altLang="ko-KR" dirty="0">
                <a:sym typeface="Symbol" panose="05050102010706020507" pitchFamily="18" charset="2"/>
              </a:rPr>
              <a:t>card </a:t>
            </a:r>
            <a:r>
              <a:rPr lang="ko-KR" altLang="en-US" dirty="0">
                <a:sym typeface="Symbol" panose="05050102010706020507" pitchFamily="18" charset="2"/>
              </a:rPr>
              <a:t>를 기억하는 것은 의미가 없다고 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482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21A0B-2C03-49BD-BDF7-D9A766F3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</a:t>
            </a:r>
            <a:r>
              <a:rPr lang="ko-KR" altLang="en-US" dirty="0"/>
              <a:t> </a:t>
            </a:r>
            <a:r>
              <a:rPr lang="en-US" altLang="ko-KR" dirty="0"/>
              <a:t>Example : Blackjack </a:t>
            </a:r>
            <a:r>
              <a:rPr lang="ko-KR" altLang="en-US" dirty="0"/>
              <a:t>과 </a:t>
            </a:r>
            <a:r>
              <a:rPr lang="en-US" altLang="ko-KR" dirty="0"/>
              <a:t>MDP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28562-1565-4E16-9F90-F8406BC2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5478"/>
            <a:ext cx="10741269" cy="51642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Player </a:t>
            </a:r>
            <a:r>
              <a:rPr lang="ko-KR" altLang="en-US" dirty="0"/>
              <a:t>가 </a:t>
            </a:r>
            <a:r>
              <a:rPr lang="en-US" altLang="ko-KR" dirty="0"/>
              <a:t>A </a:t>
            </a:r>
            <a:r>
              <a:rPr lang="ko-KR" altLang="en-US" dirty="0"/>
              <a:t>를 가지고 </a:t>
            </a:r>
            <a:r>
              <a:rPr lang="en-US" altLang="ko-KR" dirty="0"/>
              <a:t>bust </a:t>
            </a:r>
            <a:r>
              <a:rPr lang="ko-KR" altLang="en-US" dirty="0"/>
              <a:t>없이 </a:t>
            </a:r>
            <a:r>
              <a:rPr lang="en-US" altLang="ko-KR" dirty="0"/>
              <a:t>11 </a:t>
            </a:r>
            <a:r>
              <a:rPr lang="ko-KR" altLang="en-US" dirty="0"/>
              <a:t>로 사용한 경우 </a:t>
            </a:r>
            <a:r>
              <a:rPr lang="en-US" altLang="ko-KR" dirty="0"/>
              <a:t>“usable” </a:t>
            </a:r>
            <a:r>
              <a:rPr lang="ko-KR" altLang="en-US" dirty="0"/>
              <a:t>이라고 부른다</a:t>
            </a:r>
            <a:r>
              <a:rPr lang="en-US" altLang="ko-KR" dirty="0"/>
              <a:t>. 1 </a:t>
            </a:r>
            <a:r>
              <a:rPr lang="ko-KR" altLang="en-US" dirty="0"/>
              <a:t>로 사용할 경우는 무조건 카드를 더 받아야 하므로 </a:t>
            </a:r>
            <a:r>
              <a:rPr lang="en-US" altLang="ko-KR" dirty="0"/>
              <a:t>decision making </a:t>
            </a:r>
            <a:r>
              <a:rPr lang="ko-KR" altLang="en-US" dirty="0"/>
              <a:t>을 할 것이 없음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player </a:t>
            </a:r>
            <a:r>
              <a:rPr lang="ko-KR" altLang="en-US" dirty="0"/>
              <a:t>의 </a:t>
            </a:r>
            <a:r>
              <a:rPr lang="en-US" altLang="ko-KR" dirty="0"/>
              <a:t>decision-making </a:t>
            </a:r>
            <a:r>
              <a:rPr lang="ko-KR" altLang="en-US" dirty="0"/>
              <a:t>은 다음의 </a:t>
            </a:r>
            <a:r>
              <a:rPr lang="en-US" altLang="ko-KR" dirty="0"/>
              <a:t>3 </a:t>
            </a:r>
            <a:r>
              <a:rPr lang="ko-KR" altLang="en-US" dirty="0"/>
              <a:t>가지 변수에 따라 결정되고 </a:t>
            </a:r>
            <a:r>
              <a:rPr lang="en-US" altLang="ko-KR" dirty="0"/>
              <a:t>total 200 </a:t>
            </a:r>
            <a:r>
              <a:rPr lang="ko-KR" altLang="en-US" dirty="0"/>
              <a:t>가지 </a:t>
            </a:r>
            <a:r>
              <a:rPr lang="en-US" altLang="ko-KR" dirty="0"/>
              <a:t>state </a:t>
            </a:r>
            <a:r>
              <a:rPr lang="ko-KR" altLang="en-US" dirty="0"/>
              <a:t>를 구성한다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현재 </a:t>
            </a:r>
            <a:r>
              <a:rPr lang="en-US" altLang="ko-KR" dirty="0"/>
              <a:t>card </a:t>
            </a:r>
            <a:r>
              <a:rPr lang="ko-KR" altLang="en-US" dirty="0"/>
              <a:t>의 합계 </a:t>
            </a:r>
            <a:r>
              <a:rPr lang="en-US" altLang="ko-KR" dirty="0"/>
              <a:t>(12-21)</a:t>
            </a:r>
            <a:br>
              <a:rPr lang="en-US" altLang="ko-KR" dirty="0"/>
            </a:br>
            <a:r>
              <a:rPr lang="en-US" altLang="ko-KR" dirty="0"/>
              <a:t>- dealer </a:t>
            </a:r>
            <a:r>
              <a:rPr lang="ko-KR" altLang="en-US" dirty="0"/>
              <a:t>의 </a:t>
            </a:r>
            <a:r>
              <a:rPr lang="en-US" altLang="ko-KR" dirty="0"/>
              <a:t>open </a:t>
            </a:r>
            <a:r>
              <a:rPr lang="ko-KR" altLang="en-US" dirty="0"/>
              <a:t>된 </a:t>
            </a:r>
            <a:r>
              <a:rPr lang="en-US" altLang="ko-KR" dirty="0"/>
              <a:t>card (A-10)</a:t>
            </a:r>
            <a:br>
              <a:rPr lang="en-US" altLang="ko-KR" dirty="0"/>
            </a:br>
            <a:r>
              <a:rPr lang="en-US" altLang="ko-KR" dirty="0"/>
              <a:t>- usable </a:t>
            </a:r>
            <a:r>
              <a:rPr lang="ko-KR" altLang="en-US" dirty="0"/>
              <a:t>의 보유 여부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3305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87D12-6B5B-4BB8-BE04-821D4398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</a:t>
            </a:r>
            <a:r>
              <a:rPr lang="ko-KR" altLang="en-US" dirty="0"/>
              <a:t> </a:t>
            </a:r>
            <a:r>
              <a:rPr lang="en-US" altLang="ko-KR" dirty="0"/>
              <a:t>Example : Blackjack </a:t>
            </a:r>
            <a:r>
              <a:rPr lang="ko-KR" altLang="en-US" dirty="0"/>
              <a:t>과 </a:t>
            </a:r>
            <a:r>
              <a:rPr lang="en-US" altLang="ko-KR" dirty="0"/>
              <a:t>MDP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258ABB-D7B7-427B-B234-9D697614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4" y="1825625"/>
            <a:ext cx="11136923" cy="4351338"/>
          </a:xfrm>
        </p:spPr>
        <p:txBody>
          <a:bodyPr/>
          <a:lstStyle/>
          <a:p>
            <a:r>
              <a:rPr lang="en-US" altLang="ko-KR" dirty="0"/>
              <a:t>Blackjack </a:t>
            </a:r>
            <a:r>
              <a:rPr lang="ko-KR" altLang="en-US" dirty="0"/>
              <a:t>에 </a:t>
            </a:r>
            <a:r>
              <a:rPr lang="en-US" altLang="ko-KR" dirty="0"/>
              <a:t>DP </a:t>
            </a:r>
            <a:r>
              <a:rPr lang="ko-KR" altLang="en-US" dirty="0"/>
              <a:t>가 아닌 </a:t>
            </a:r>
            <a:r>
              <a:rPr lang="en-US" altLang="ko-KR" dirty="0"/>
              <a:t>MC </a:t>
            </a:r>
            <a:r>
              <a:rPr lang="ko-KR" altLang="en-US" dirty="0"/>
              <a:t>를 적용하는 이유</a:t>
            </a:r>
            <a:br>
              <a:rPr lang="en-US" altLang="ko-KR" dirty="0"/>
            </a:br>
            <a:r>
              <a:rPr lang="en-US" altLang="ko-KR" dirty="0"/>
              <a:t>- p(s’, r | s, a) </a:t>
            </a:r>
            <a:r>
              <a:rPr lang="ko-KR" altLang="en-US" dirty="0"/>
              <a:t>를 계산하기 어려움</a:t>
            </a:r>
            <a:br>
              <a:rPr lang="en-US" altLang="ko-KR" dirty="0"/>
            </a:br>
            <a:r>
              <a:rPr lang="en-US" altLang="ko-KR" dirty="0"/>
              <a:t>- sample game </a:t>
            </a:r>
            <a:r>
              <a:rPr lang="ko-KR" altLang="en-US" dirty="0"/>
              <a:t>을 생성하는 것은 쉬움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openAI</a:t>
            </a:r>
            <a:r>
              <a:rPr lang="en-US" altLang="ko-KR" dirty="0"/>
              <a:t> gym </a:t>
            </a:r>
            <a:r>
              <a:rPr lang="ko-KR" altLang="en-US" dirty="0"/>
              <a:t>에서 </a:t>
            </a:r>
            <a:r>
              <a:rPr lang="en-US" altLang="ko-KR" dirty="0"/>
              <a:t>black </a:t>
            </a:r>
            <a:r>
              <a:rPr lang="ko-KR" altLang="en-US" dirty="0"/>
              <a:t>구현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 err="1"/>
              <a:t>next_state</a:t>
            </a:r>
            <a:r>
              <a:rPr lang="en-US" altLang="ko-KR" dirty="0"/>
              <a:t>, reward, done, _ = </a:t>
            </a:r>
            <a:r>
              <a:rPr lang="en-US" altLang="ko-KR" dirty="0" err="1"/>
              <a:t>env.step</a:t>
            </a:r>
            <a:r>
              <a:rPr lang="en-US" altLang="ko-KR" dirty="0"/>
              <a:t>(action) 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state : ex) (6, 1, False) =&gt; (player card </a:t>
            </a:r>
            <a:r>
              <a:rPr lang="ko-KR" altLang="en-US" dirty="0"/>
              <a:t>의 합</a:t>
            </a:r>
            <a:r>
              <a:rPr lang="en-US" altLang="ko-KR" dirty="0"/>
              <a:t>, dealer </a:t>
            </a:r>
            <a:r>
              <a:rPr lang="ko-KR" altLang="en-US" dirty="0"/>
              <a:t>의 </a:t>
            </a:r>
            <a:r>
              <a:rPr lang="en-US" altLang="ko-KR" dirty="0"/>
              <a:t>open card, usable </a:t>
            </a:r>
            <a:r>
              <a:rPr lang="ko-KR" altLang="en-US" dirty="0"/>
              <a:t>보유 여부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642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864E5-2725-44E8-9271-53AA94DB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7D6D49-77B1-45EC-BD6E-0A17464FA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6246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Expected mean </a:t>
            </a:r>
            <a:r>
              <a:rPr lang="ko-KR" altLang="en-US" dirty="0"/>
              <a:t>대신 실제 발생 </a:t>
            </a:r>
            <a:r>
              <a:rPr lang="en-US" altLang="ko-KR" dirty="0"/>
              <a:t>return </a:t>
            </a:r>
            <a:r>
              <a:rPr lang="ko-KR" altLang="en-US" dirty="0"/>
              <a:t>을 이용한 </a:t>
            </a:r>
            <a:r>
              <a:rPr lang="en-US" altLang="ko-KR" dirty="0"/>
              <a:t>empirical mean return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여러 </a:t>
            </a:r>
            <a:r>
              <a:rPr lang="en-US" altLang="ko-KR" dirty="0"/>
              <a:t>episode </a:t>
            </a:r>
            <a:r>
              <a:rPr lang="ko-KR" altLang="en-US" dirty="0"/>
              <a:t>에서 한 </a:t>
            </a:r>
            <a:r>
              <a:rPr lang="en-US" altLang="ko-KR" dirty="0"/>
              <a:t>state </a:t>
            </a:r>
            <a:r>
              <a:rPr lang="ko-KR" altLang="en-US" dirty="0"/>
              <a:t>를 여러 번 방문한 경우  단순히 평균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한 </a:t>
            </a:r>
            <a:r>
              <a:rPr lang="en-US" altLang="ko-KR" dirty="0"/>
              <a:t>episode </a:t>
            </a:r>
            <a:r>
              <a:rPr lang="ko-KR" altLang="en-US" dirty="0"/>
              <a:t>에서 한 </a:t>
            </a:r>
            <a:r>
              <a:rPr lang="en-US" altLang="ko-KR" dirty="0"/>
              <a:t>state </a:t>
            </a:r>
            <a:r>
              <a:rPr lang="ko-KR" altLang="en-US" dirty="0"/>
              <a:t>를 여러 번 방문한 경우</a:t>
            </a:r>
            <a:r>
              <a:rPr lang="en-US" altLang="ko-KR" dirty="0"/>
              <a:t> </a:t>
            </a:r>
            <a:r>
              <a:rPr lang="ko-KR" altLang="en-US" dirty="0"/>
              <a:t>처음 방문한 </a:t>
            </a:r>
            <a:r>
              <a:rPr lang="en-US" altLang="ko-KR" dirty="0"/>
              <a:t>state </a:t>
            </a:r>
            <a:r>
              <a:rPr lang="ko-KR" altLang="en-US" dirty="0"/>
              <a:t>만 인정 </a:t>
            </a:r>
            <a:r>
              <a:rPr lang="en-US" altLang="ko-KR" dirty="0"/>
              <a:t>(First-Visit MC Policy evaluation)</a:t>
            </a:r>
          </a:p>
        </p:txBody>
      </p:sp>
    </p:spTree>
    <p:extLst>
      <p:ext uri="{BB962C8B-B14F-4D97-AF65-F5344CB8AC3E}">
        <p14:creationId xmlns:p14="http://schemas.microsoft.com/office/powerpoint/2010/main" val="352084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3E335-CBDF-4D51-B43D-C68D9B15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 Carlo 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7053BE8-A673-479D-8BBF-9E1A4256E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7893"/>
                <a:ext cx="10515600" cy="4874113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평가할 </a:t>
                </a:r>
                <a:r>
                  <a:rPr lang="en-US" altLang="ko-KR" dirty="0"/>
                  <a:t>Policy </a:t>
                </a:r>
                <a:r>
                  <a:rPr lang="ko-KR" altLang="en-US" dirty="0"/>
                  <a:t>선택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Random value 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V </a:t>
                </a:r>
                <a:r>
                  <a:rPr lang="ko-KR" altLang="en-US" dirty="0"/>
                  <a:t>생성하고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</a:t>
                </a:r>
                <a:r>
                  <a:rPr lang="en-US" altLang="ko-KR" dirty="0"/>
                  <a:t>state 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return </a:t>
                </a:r>
                <a:r>
                  <a:rPr lang="ko-KR" altLang="en-US" dirty="0"/>
                  <a:t>을 저장할 </a:t>
                </a:r>
                <a:r>
                  <a:rPr lang="en-US" altLang="ko-KR" dirty="0"/>
                  <a:t>empty Returns[S] list </a:t>
                </a:r>
                <a:r>
                  <a:rPr lang="ko-KR" altLang="en-US" dirty="0"/>
                  <a:t>생성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다음을 반복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Policy </a:t>
                </a:r>
                <a:r>
                  <a:rPr lang="ko-KR" altLang="en-US" dirty="0"/>
                  <a:t>를 이용하여 </a:t>
                </a:r>
                <a:r>
                  <a:rPr lang="en-US" altLang="ko-KR" dirty="0"/>
                  <a:t>episode </a:t>
                </a:r>
                <a:r>
                  <a:rPr lang="ko-KR" altLang="en-US" dirty="0"/>
                  <a:t>생성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에피소드 각 </a:t>
                </a:r>
                <a:r>
                  <a:rPr lang="en-US" altLang="ko-KR" dirty="0"/>
                  <a:t>state </a:t>
                </a:r>
                <a:r>
                  <a:rPr lang="ko-KR" altLang="en-US" dirty="0"/>
                  <a:t>마다 </a:t>
                </a:r>
                <a:r>
                  <a:rPr lang="en-US" altLang="ko-KR" dirty="0"/>
                  <a:t>first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state </a:t>
                </a:r>
                <a:r>
                  <a:rPr lang="ko-KR" altLang="en-US" dirty="0"/>
                  <a:t>부터 이전 </a:t>
                </a:r>
                <a:r>
                  <a:rPr lang="en-US" altLang="ko-KR" dirty="0"/>
                  <a:t>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/>
                  <a:t>까지의 </a:t>
                </a:r>
                <a:r>
                  <a:rPr lang="en-US" altLang="ko-KR" dirty="0"/>
                  <a:t>return </a:t>
                </a:r>
                <a:r>
                  <a:rPr lang="ko-KR" altLang="en-US" dirty="0"/>
                  <a:t>을 더한다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합한 </a:t>
                </a:r>
                <a:r>
                  <a:rPr lang="en-US" altLang="ko-KR" dirty="0"/>
                  <a:t>return </a:t>
                </a:r>
                <a:r>
                  <a:rPr lang="ko-KR" altLang="en-US" dirty="0"/>
                  <a:t>을 평균하여 </a:t>
                </a:r>
                <a:r>
                  <a:rPr lang="en-US" altLang="ko-KR" dirty="0"/>
                  <a:t>value </a:t>
                </a:r>
                <a:r>
                  <a:rPr lang="ko-KR" altLang="en-US" dirty="0"/>
                  <a:t>평가를 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7053BE8-A673-479D-8BBF-9E1A4256E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7893"/>
                <a:ext cx="10515600" cy="4874113"/>
              </a:xfrm>
              <a:blipFill>
                <a:blip r:embed="rId2"/>
                <a:stretch>
                  <a:fillRect l="-928" b="-1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757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C6888-A03C-4D63-B413-D990AA53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 Carlo Algorithm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2A38E9-DA7F-4779-9381-5B865CE40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575" y="1890436"/>
            <a:ext cx="10112370" cy="44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8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70B05-9FA9-4974-AFB8-D22CAE7E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359" y="2154090"/>
            <a:ext cx="5294716" cy="32959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4FB5BB3-B9B0-4355-B82D-17EBCDD4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28" y="1592726"/>
            <a:ext cx="5294715" cy="36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20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06DC75-EC50-47A0-8100-1B84051A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4" y="643466"/>
            <a:ext cx="95231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59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7083070-8B79-4A6B-85EC-49B2E8DDA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404" y="643466"/>
            <a:ext cx="95231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98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8E573-0529-44CF-8808-7AA21C21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 Carlo Control 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C0FF4-BA99-405F-B716-1860CC416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40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e-soft policy </a:t>
            </a:r>
            <a:r>
              <a:rPr lang="en-US" altLang="ko-KR" dirty="0">
                <a:sym typeface="Symbol" panose="05050102010706020507" pitchFamily="18" charset="2"/>
              </a:rPr>
              <a:t>, state-action value Q(s, a) </a:t>
            </a:r>
            <a:r>
              <a:rPr lang="ko-KR" altLang="en-US" dirty="0">
                <a:sym typeface="Symbol" panose="05050102010706020507" pitchFamily="18" charset="2"/>
              </a:rPr>
              <a:t>를 </a:t>
            </a:r>
            <a:r>
              <a:rPr lang="en-US" altLang="ko-KR" dirty="0">
                <a:sym typeface="Symbol" panose="05050102010706020507" pitchFamily="18" charset="2"/>
              </a:rPr>
              <a:t>random </a:t>
            </a:r>
            <a:r>
              <a:rPr lang="ko-KR" altLang="en-US" dirty="0">
                <a:sym typeface="Symbol" panose="05050102010706020507" pitchFamily="18" charset="2"/>
              </a:rPr>
              <a:t>하게 초기화 하고</a:t>
            </a:r>
            <a:r>
              <a:rPr lang="en-US" altLang="ko-KR" dirty="0">
                <a:sym typeface="Symbol" panose="05050102010706020507" pitchFamily="18" charset="2"/>
              </a:rPr>
              <a:t>, </a:t>
            </a:r>
            <a:r>
              <a:rPr lang="ko-KR" altLang="en-US" dirty="0">
                <a:sym typeface="Symbol" panose="05050102010706020507" pitchFamily="18" charset="2"/>
              </a:rPr>
              <a:t>각 </a:t>
            </a:r>
            <a:r>
              <a:rPr lang="en-US" altLang="ko-KR" dirty="0">
                <a:sym typeface="Symbol" panose="05050102010706020507" pitchFamily="18" charset="2"/>
              </a:rPr>
              <a:t>state-action pair  </a:t>
            </a:r>
            <a:r>
              <a:rPr lang="ko-KR" altLang="en-US" dirty="0">
                <a:sym typeface="Symbol" panose="05050102010706020507" pitchFamily="18" charset="2"/>
              </a:rPr>
              <a:t>로</a:t>
            </a:r>
            <a:r>
              <a:rPr lang="en-US" altLang="ko-KR" dirty="0">
                <a:sym typeface="Symbol" panose="05050102010706020507" pitchFamily="18" charset="2"/>
              </a:rPr>
              <a:t> </a:t>
            </a:r>
            <a:r>
              <a:rPr lang="ko-KR" altLang="en-US" dirty="0">
                <a:sym typeface="Symbol" panose="05050102010706020507" pitchFamily="18" charset="2"/>
              </a:rPr>
              <a:t>부터의 </a:t>
            </a:r>
            <a:r>
              <a:rPr lang="en-US" altLang="ko-KR" dirty="0">
                <a:sym typeface="Symbol" panose="05050102010706020507" pitchFamily="18" charset="2"/>
              </a:rPr>
              <a:t>return </a:t>
            </a:r>
            <a:r>
              <a:rPr lang="ko-KR" altLang="en-US" dirty="0">
                <a:sym typeface="Symbol" panose="05050102010706020507" pitchFamily="18" charset="2"/>
              </a:rPr>
              <a:t>을 저장할 </a:t>
            </a:r>
            <a:r>
              <a:rPr lang="en-US" altLang="ko-KR" dirty="0">
                <a:sym typeface="Symbol" panose="05050102010706020507" pitchFamily="18" charset="2"/>
              </a:rPr>
              <a:t>Returns(s, a) empty list </a:t>
            </a:r>
            <a:r>
              <a:rPr lang="ko-KR" altLang="en-US" dirty="0">
                <a:sym typeface="Symbol" panose="05050102010706020507" pitchFamily="18" charset="2"/>
              </a:rPr>
              <a:t>생성</a:t>
            </a:r>
            <a:endParaRPr lang="en-US" altLang="ko-KR" dirty="0">
              <a:sym typeface="Symbol" panose="05050102010706020507" pitchFamily="18" charset="2"/>
            </a:endParaRPr>
          </a:p>
          <a:p>
            <a:r>
              <a:rPr lang="en-US" altLang="ko-KR" dirty="0">
                <a:sym typeface="Symbol" panose="05050102010706020507" pitchFamily="18" charset="2"/>
              </a:rPr>
              <a:t>Repeat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Policy  </a:t>
            </a:r>
            <a:r>
              <a:rPr lang="ko-KR" altLang="en-US" dirty="0">
                <a:sym typeface="Symbol" panose="05050102010706020507" pitchFamily="18" charset="2"/>
              </a:rPr>
              <a:t>를 이용하여 </a:t>
            </a:r>
            <a:r>
              <a:rPr lang="en-US" altLang="ko-KR" dirty="0">
                <a:sym typeface="Symbol" panose="05050102010706020507" pitchFamily="18" charset="2"/>
              </a:rPr>
              <a:t>episode </a:t>
            </a:r>
            <a:r>
              <a:rPr lang="ko-KR" altLang="en-US" dirty="0">
                <a:sym typeface="Symbol" panose="05050102010706020507" pitchFamily="18" charset="2"/>
              </a:rPr>
              <a:t>생성</a:t>
            </a:r>
            <a:endParaRPr lang="en-US" altLang="ko-KR" dirty="0">
              <a:sym typeface="Symbol" panose="05050102010706020507" pitchFamily="18" charset="2"/>
            </a:endParaRPr>
          </a:p>
          <a:p>
            <a:r>
              <a:rPr lang="ko-KR" altLang="en-US" dirty="0">
                <a:sym typeface="Symbol" panose="05050102010706020507" pitchFamily="18" charset="2"/>
              </a:rPr>
              <a:t>각 </a:t>
            </a:r>
            <a:r>
              <a:rPr lang="en-US" altLang="ko-KR" dirty="0">
                <a:sym typeface="Symbol" panose="05050102010706020507" pitchFamily="18" charset="2"/>
              </a:rPr>
              <a:t>state-action pair </a:t>
            </a:r>
            <a:r>
              <a:rPr lang="ko-KR" altLang="en-US" dirty="0">
                <a:sym typeface="Symbol" panose="05050102010706020507" pitchFamily="18" charset="2"/>
              </a:rPr>
              <a:t>에 대해</a:t>
            </a:r>
            <a:r>
              <a:rPr lang="en-US" altLang="ko-KR" dirty="0">
                <a:sym typeface="Symbol" panose="05050102010706020507" pitchFamily="18" charset="2"/>
              </a:rPr>
              <a:t>, first occurrence </a:t>
            </a:r>
            <a:r>
              <a:rPr lang="ko-KR" altLang="en-US" dirty="0">
                <a:sym typeface="Symbol" panose="05050102010706020507" pitchFamily="18" charset="2"/>
              </a:rPr>
              <a:t>이후의 </a:t>
            </a:r>
            <a:r>
              <a:rPr lang="en-US" altLang="ko-KR" dirty="0">
                <a:sym typeface="Symbol" panose="05050102010706020507" pitchFamily="18" charset="2"/>
              </a:rPr>
              <a:t>return </a:t>
            </a:r>
            <a:r>
              <a:rPr lang="ko-KR" altLang="en-US" dirty="0">
                <a:sym typeface="Symbol" panose="05050102010706020507" pitchFamily="18" charset="2"/>
              </a:rPr>
              <a:t>들을 더함</a:t>
            </a:r>
            <a:r>
              <a:rPr lang="en-US" altLang="ko-KR" dirty="0">
                <a:sym typeface="Symbol" panose="05050102010706020507" pitchFamily="18" charset="2"/>
              </a:rPr>
              <a:t>. Q(s, a) = first occurrence </a:t>
            </a:r>
            <a:r>
              <a:rPr lang="ko-KR" altLang="en-US" dirty="0">
                <a:sym typeface="Symbol" panose="05050102010706020507" pitchFamily="18" charset="2"/>
              </a:rPr>
              <a:t>이후의 모든 </a:t>
            </a:r>
            <a:r>
              <a:rPr lang="en-US" altLang="ko-KR" dirty="0">
                <a:sym typeface="Symbol" panose="05050102010706020507" pitchFamily="18" charset="2"/>
              </a:rPr>
              <a:t>return </a:t>
            </a:r>
            <a:r>
              <a:rPr lang="ko-KR" altLang="en-US" dirty="0">
                <a:sym typeface="Symbol" panose="05050102010706020507" pitchFamily="18" charset="2"/>
              </a:rPr>
              <a:t>의 </a:t>
            </a:r>
            <a:r>
              <a:rPr lang="en-US" altLang="ko-KR" dirty="0">
                <a:sym typeface="Symbol" panose="05050102010706020507" pitchFamily="18" charset="2"/>
              </a:rPr>
              <a:t>average</a:t>
            </a:r>
          </a:p>
          <a:p>
            <a:r>
              <a:rPr lang="ko-KR" altLang="en-US" dirty="0">
                <a:sym typeface="Symbol" panose="05050102010706020507" pitchFamily="18" charset="2"/>
              </a:rPr>
              <a:t>각 </a:t>
            </a:r>
            <a:r>
              <a:rPr lang="en-US" altLang="ko-KR" dirty="0">
                <a:sym typeface="Symbol" panose="05050102010706020507" pitchFamily="18" charset="2"/>
              </a:rPr>
              <a:t>state </a:t>
            </a:r>
            <a:r>
              <a:rPr lang="ko-KR" altLang="en-US" dirty="0">
                <a:sym typeface="Symbol" panose="05050102010706020507" pitchFamily="18" charset="2"/>
              </a:rPr>
              <a:t>에 대하여</a:t>
            </a:r>
            <a:r>
              <a:rPr lang="en-US" altLang="ko-KR" dirty="0">
                <a:sym typeface="Symbol" panose="05050102010706020507" pitchFamily="18" charset="2"/>
              </a:rPr>
              <a:t> – state </a:t>
            </a:r>
            <a:r>
              <a:rPr lang="ko-KR" altLang="en-US" dirty="0">
                <a:sym typeface="Symbol" panose="05050102010706020507" pitchFamily="18" charset="2"/>
              </a:rPr>
              <a:t>의 가장 </a:t>
            </a:r>
            <a:r>
              <a:rPr lang="en-US" altLang="ko-KR" dirty="0">
                <a:sym typeface="Symbol" panose="05050102010706020507" pitchFamily="18" charset="2"/>
              </a:rPr>
              <a:t>valuable </a:t>
            </a:r>
            <a:r>
              <a:rPr lang="ko-KR" altLang="en-US" dirty="0">
                <a:sym typeface="Symbol" panose="05050102010706020507" pitchFamily="18" charset="2"/>
              </a:rPr>
              <a:t>한 </a:t>
            </a:r>
            <a:r>
              <a:rPr lang="en-US" altLang="ko-KR" dirty="0">
                <a:sym typeface="Symbol" panose="05050102010706020507" pitchFamily="18" charset="2"/>
              </a:rPr>
              <a:t>action </a:t>
            </a:r>
            <a:r>
              <a:rPr lang="ko-KR" altLang="en-US" dirty="0">
                <a:sym typeface="Symbol" panose="05050102010706020507" pitchFamily="18" charset="2"/>
              </a:rPr>
              <a:t>선택 </a:t>
            </a:r>
            <a:r>
              <a:rPr lang="en-US" altLang="ko-KR" dirty="0">
                <a:sym typeface="Symbol" panose="05050102010706020507" pitchFamily="18" charset="2"/>
              </a:rPr>
              <a:t>policy </a:t>
            </a:r>
            <a:r>
              <a:rPr lang="ko-KR" altLang="en-US" dirty="0">
                <a:sym typeface="Symbol" panose="05050102010706020507" pitchFamily="18" charset="2"/>
              </a:rPr>
              <a:t>에서 그 </a:t>
            </a:r>
            <a:r>
              <a:rPr lang="en-US" altLang="ko-KR" dirty="0">
                <a:sym typeface="Symbol" panose="05050102010706020507" pitchFamily="18" charset="2"/>
              </a:rPr>
              <a:t>action </a:t>
            </a:r>
            <a:r>
              <a:rPr lang="ko-KR" altLang="en-US" dirty="0">
                <a:sym typeface="Symbol" panose="05050102010706020507" pitchFamily="18" charset="2"/>
              </a:rPr>
              <a:t>을 선택할 확률 증가시킴</a:t>
            </a:r>
            <a:endParaRPr lang="en-US" altLang="ko-KR" dirty="0">
              <a:sym typeface="Symbol" panose="05050102010706020507" pitchFamily="18" charset="2"/>
            </a:endParaRPr>
          </a:p>
          <a:p>
            <a:endParaRPr lang="en-US" altLang="ko-KR" dirty="0">
              <a:sym typeface="Symbol" panose="05050102010706020507" pitchFamily="18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0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523EB-BF1B-4F40-A868-32B5A9D0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9D4EDBA-A1F3-47E2-98F5-B14065653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094" y="1825625"/>
            <a:ext cx="79938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28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27611-DE61-4DBF-AF72-50196F2C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 Carlo Control algorithm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1C89AB-623B-4A98-A353-F56726975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694" y="1690688"/>
            <a:ext cx="7758611" cy="49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75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2525A98-7DC0-4E72-8E89-C03990B72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98323"/>
            <a:ext cx="5291666" cy="406135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C587DB-6FA0-4196-BDFF-CD0FF12B3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132541"/>
            <a:ext cx="5291667" cy="2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8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4E9EAAF-3C28-463A-B95B-DAE6B5A1D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72228"/>
            <a:ext cx="5294716" cy="271354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3C589C3-9F55-49E1-A45C-99C998F7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19282"/>
            <a:ext cx="5294715" cy="28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30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AF2D3B0-8CEE-4775-A00B-4DB091B15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77" y="643466"/>
            <a:ext cx="94026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3E335-CBDF-4D51-B43D-C68D9B15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Temporal Difference 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53BE8-A673-479D-8BBF-9E1A4256E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Blending MC and DP</a:t>
            </a:r>
          </a:p>
          <a:p>
            <a:r>
              <a:rPr lang="en-US" altLang="ko-KR" dirty="0"/>
              <a:t>Like MC – no environment model needed</a:t>
            </a:r>
          </a:p>
          <a:p>
            <a:r>
              <a:rPr lang="en-US" altLang="ko-KR" dirty="0"/>
              <a:t>Like DP – learn from other estimates, instead of learning from other fixed, optimal values</a:t>
            </a:r>
          </a:p>
          <a:p>
            <a:r>
              <a:rPr lang="en-US" altLang="ko-KR" dirty="0"/>
              <a:t>Key idea – take an action, see what rewards come back, look at the next state, then update value estimates</a:t>
            </a:r>
          </a:p>
          <a:p>
            <a:r>
              <a:rPr lang="en-US" altLang="ko-KR" dirty="0"/>
              <a:t>Contrast to MC – experience the whole episode, then look at all rewards after a state is first seen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C6888-A03C-4D63-B413-D990AA53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Windy </a:t>
            </a:r>
            <a:r>
              <a:rPr lang="en-US" altLang="ko-KR" dirty="0" err="1"/>
              <a:t>GridWorld</a:t>
            </a:r>
            <a:r>
              <a:rPr lang="en-US" altLang="ko-KR" dirty="0"/>
              <a:t> Custom </a:t>
            </a:r>
            <a:r>
              <a:rPr lang="ko-KR" altLang="en-US" dirty="0"/>
              <a:t>환경 만들기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17A5D2-90B4-4175-B96B-56312690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69" y="1825625"/>
            <a:ext cx="865366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36432-5BAF-44F1-8C0F-03752DA08DD4}"/>
              </a:ext>
            </a:extLst>
          </p:cNvPr>
          <p:cNvSpPr txBox="1"/>
          <p:nvPr/>
        </p:nvSpPr>
        <p:spPr>
          <a:xfrm>
            <a:off x="435149" y="189913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 x 10 grid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58ACD-21F8-4FB0-A32D-C9DAB6FFE3EB}"/>
              </a:ext>
            </a:extLst>
          </p:cNvPr>
          <p:cNvSpPr txBox="1"/>
          <p:nvPr/>
        </p:nvSpPr>
        <p:spPr>
          <a:xfrm>
            <a:off x="4588049" y="6281494"/>
            <a:ext cx="473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바람의 세기 </a:t>
            </a:r>
            <a:r>
              <a:rPr lang="en-US" altLang="ko-KR" dirty="0"/>
              <a:t>: </a:t>
            </a:r>
            <a:r>
              <a:rPr lang="ko-KR" altLang="en-US" dirty="0"/>
              <a:t>숫자 만큼 위로 추가로 움직임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03EAF-A83F-444B-83E2-2A6E243E5899}"/>
              </a:ext>
            </a:extLst>
          </p:cNvPr>
          <p:cNvSpPr txBox="1"/>
          <p:nvPr/>
        </p:nvSpPr>
        <p:spPr>
          <a:xfrm>
            <a:off x="7893957" y="3244334"/>
            <a:ext cx="65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123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B9B849-1E41-431A-9851-1D81F0BDD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FB0D5D-0B69-4B50-9816-5F041D54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647700"/>
            <a:ext cx="12163425" cy="5562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DE45F9-FCEF-4FF9-BCE3-3372F04F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036" y="504825"/>
            <a:ext cx="4312421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6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633DD9-AE7F-40B9-8EC5-1D2B9A4D5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18" y="0"/>
            <a:ext cx="5828107" cy="37101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9DA7D9-363C-4C67-AEDD-902D47AF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3902780"/>
            <a:ext cx="5828107" cy="280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85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D61940D-0067-40E7-B3E9-C6EF5245B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654647"/>
            <a:ext cx="5294716" cy="154870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C77EDFA-A500-429E-8F60-D741FE24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383294"/>
            <a:ext cx="5294715" cy="20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65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7FCB8-8591-40B0-BDD2-3A8F54E9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SARSA 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6FDE466-9840-41EB-9949-5D47BDB7D2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latin typeface="Cambria Math" panose="02040503050406030204" pitchFamily="18" charset="0"/>
                  </a:rPr>
                  <a:t>Update Rule of SARSA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terminal state </a:t>
                </a:r>
                <a:r>
                  <a:rPr lang="ko-KR" altLang="en-US" dirty="0"/>
                  <a:t>이면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0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SARSA 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one state-action pair 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next state-action pair 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transition </a:t>
                </a:r>
                <a:r>
                  <a:rPr lang="ko-KR" altLang="en-US" dirty="0"/>
                  <a:t>의미 </a:t>
                </a:r>
                <a:r>
                  <a:rPr lang="en-US" altLang="ko-KR" dirty="0">
                    <a:sym typeface="Wingdings" panose="05000000000000000000" pitchFamily="2" charset="2"/>
                  </a:rPr>
                  <a:t>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altLang="ko-KR" dirty="0"/>
                  <a:t>(Q-Learning 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State Value update)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6FDE466-9840-41EB-9949-5D47BDB7D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33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384B3-EA67-45D0-B6E8-0B6AC3DA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C96E4B-D535-4116-A25B-FD9B9D7E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825" y="1825625"/>
            <a:ext cx="995034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DE5D7A-F377-444D-B52C-EE7D1581F55F}"/>
              </a:ext>
            </a:extLst>
          </p:cNvPr>
          <p:cNvSpPr txBox="1"/>
          <p:nvPr/>
        </p:nvSpPr>
        <p:spPr>
          <a:xfrm>
            <a:off x="7272706" y="2124075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Agent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21DFD-A652-40D3-907D-66823ACDDBBA}"/>
              </a:ext>
            </a:extLst>
          </p:cNvPr>
          <p:cNvSpPr txBox="1"/>
          <p:nvPr/>
        </p:nvSpPr>
        <p:spPr>
          <a:xfrm>
            <a:off x="10526120" y="3102952"/>
            <a:ext cx="736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Goal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C617D-891B-4338-9227-B7AD75CEA6BF}"/>
              </a:ext>
            </a:extLst>
          </p:cNvPr>
          <p:cNvSpPr txBox="1"/>
          <p:nvPr/>
        </p:nvSpPr>
        <p:spPr>
          <a:xfrm>
            <a:off x="7272706" y="4524375"/>
            <a:ext cx="895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Policy</a:t>
            </a:r>
          </a:p>
          <a:p>
            <a:pPr algn="ctr"/>
            <a:r>
              <a:rPr lang="en-US" altLang="ko-KR" sz="2000" b="1" dirty="0">
                <a:solidFill>
                  <a:srgbClr val="FF0000"/>
                </a:solidFill>
                <a:sym typeface="Symbol" panose="05050102010706020507" pitchFamily="18" charset="2"/>
              </a:rPr>
              <a:t>(s)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DF778-E85D-4721-B3ED-5C28C529A535}"/>
              </a:ext>
            </a:extLst>
          </p:cNvPr>
          <p:cNvSpPr txBox="1"/>
          <p:nvPr/>
        </p:nvSpPr>
        <p:spPr>
          <a:xfrm>
            <a:off x="8110789" y="3075416"/>
            <a:ext cx="798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State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7D520-EF2D-4B9A-8AFA-EAB6C83ACC97}"/>
              </a:ext>
            </a:extLst>
          </p:cNvPr>
          <p:cNvSpPr txBox="1"/>
          <p:nvPr/>
        </p:nvSpPr>
        <p:spPr>
          <a:xfrm>
            <a:off x="8509969" y="1555264"/>
            <a:ext cx="173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Environment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11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21A0B-2C03-49BD-BDF7-D9A766F3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SARSA algorithm </a:t>
            </a:r>
            <a:r>
              <a:rPr lang="ko-KR" altLang="en-US" sz="4000" dirty="0"/>
              <a:t>을 </a:t>
            </a:r>
            <a:r>
              <a:rPr lang="en-US" altLang="ko-KR" sz="4000" dirty="0"/>
              <a:t>Windy </a:t>
            </a:r>
            <a:r>
              <a:rPr lang="en-US" altLang="ko-KR" sz="4000" dirty="0" err="1"/>
              <a:t>GridWorld</a:t>
            </a:r>
            <a:r>
              <a:rPr lang="en-US" altLang="ko-KR" sz="4000" dirty="0"/>
              <a:t> </a:t>
            </a:r>
            <a:r>
              <a:rPr lang="ko-KR" altLang="en-US" sz="4000" dirty="0"/>
              <a:t>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28562-1565-4E16-9F90-F8406BC25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State,</a:t>
            </a:r>
            <a:r>
              <a:rPr lang="ko-KR" altLang="en-US" dirty="0"/>
              <a:t> </a:t>
            </a:r>
            <a:r>
              <a:rPr lang="en-US" altLang="ko-KR" dirty="0"/>
              <a:t>Action,</a:t>
            </a:r>
            <a:r>
              <a:rPr lang="ko-KR" altLang="en-US" dirty="0"/>
              <a:t> </a:t>
            </a:r>
            <a:r>
              <a:rPr lang="en-US" altLang="ko-KR" dirty="0"/>
              <a:t>Reward, (next) State, (next) Action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State-action value estimate</a:t>
            </a:r>
            <a:r>
              <a:rPr lang="ko-KR" altLang="en-US" dirty="0"/>
              <a:t> 를 </a:t>
            </a:r>
            <a:r>
              <a:rPr lang="en-US" altLang="ko-KR" dirty="0"/>
              <a:t>random </a:t>
            </a:r>
            <a:r>
              <a:rPr lang="ko-KR" altLang="en-US" dirty="0"/>
              <a:t>하게 초기화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action </a:t>
            </a:r>
            <a:r>
              <a:rPr lang="ko-KR" altLang="en-US" dirty="0"/>
              <a:t>에 대해 </a:t>
            </a:r>
            <a:r>
              <a:rPr lang="en-US" altLang="ko-KR" dirty="0"/>
              <a:t>terminal state value </a:t>
            </a:r>
            <a:r>
              <a:rPr lang="ko-KR" altLang="en-US" dirty="0"/>
              <a:t>는 </a:t>
            </a:r>
            <a:r>
              <a:rPr lang="en-US" altLang="ko-KR" dirty="0"/>
              <a:t>0 </a:t>
            </a:r>
            <a:r>
              <a:rPr lang="ko-KR" altLang="en-US" dirty="0"/>
              <a:t>으로 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episode </a:t>
            </a:r>
            <a:r>
              <a:rPr lang="ko-KR" altLang="en-US" dirty="0"/>
              <a:t>에 대하여 다음 수행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Policy </a:t>
            </a:r>
            <a:r>
              <a:rPr lang="ko-KR" altLang="en-US" dirty="0"/>
              <a:t>에 따라 </a:t>
            </a:r>
            <a:r>
              <a:rPr lang="en-US" altLang="ko-KR" dirty="0"/>
              <a:t>initial state, action </a:t>
            </a:r>
            <a:r>
              <a:rPr lang="ko-KR" altLang="en-US" dirty="0"/>
              <a:t>선택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반복 </a:t>
            </a:r>
            <a:r>
              <a:rPr lang="en-US" altLang="ko-KR" dirty="0"/>
              <a:t>– act </a:t>
            </a:r>
            <a:r>
              <a:rPr lang="en-US" altLang="ko-KR" dirty="0">
                <a:sym typeface="Wingdings" panose="05000000000000000000" pitchFamily="2" charset="2"/>
              </a:rPr>
              <a:t> reward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next state </a:t>
            </a:r>
            <a:r>
              <a:rPr lang="ko-KR" altLang="en-US" dirty="0">
                <a:sym typeface="Wingdings" panose="05000000000000000000" pitchFamily="2" charset="2"/>
              </a:rPr>
              <a:t>관찰 </a:t>
            </a:r>
            <a:r>
              <a:rPr lang="en-US" altLang="ko-KR" dirty="0">
                <a:sym typeface="Wingdings" panose="05000000000000000000" pitchFamily="2" charset="2"/>
              </a:rPr>
              <a:t> policy </a:t>
            </a:r>
            <a:r>
              <a:rPr lang="ko-KR" altLang="en-US" dirty="0">
                <a:sym typeface="Wingdings" panose="05000000000000000000" pitchFamily="2" charset="2"/>
              </a:rPr>
              <a:t>를 이용하여 </a:t>
            </a:r>
            <a:r>
              <a:rPr lang="en-US" altLang="ko-KR" dirty="0">
                <a:sym typeface="Wingdings" panose="05000000000000000000" pitchFamily="2" charset="2"/>
              </a:rPr>
              <a:t>next action </a:t>
            </a:r>
            <a:r>
              <a:rPr lang="ko-KR" altLang="en-US" dirty="0">
                <a:sym typeface="Wingdings" panose="05000000000000000000" pitchFamily="2" charset="2"/>
              </a:rPr>
              <a:t>선택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the current</a:t>
            </a:r>
            <a:r>
              <a:rPr lang="ko-KR" altLang="en-US" dirty="0"/>
              <a:t> </a:t>
            </a:r>
            <a:r>
              <a:rPr lang="en-US" altLang="ko-KR" dirty="0"/>
              <a:t>state’s</a:t>
            </a:r>
            <a:r>
              <a:rPr lang="ko-KR" altLang="en-US" dirty="0"/>
              <a:t> </a:t>
            </a:r>
            <a:r>
              <a:rPr lang="en-US" altLang="ko-KR" dirty="0"/>
              <a:t>state-action value estimate by nudging the value towards reward and incremental value of (next state, next 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571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A4DF0-FF8F-4FA9-B10B-76D123DF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Sarsa</a:t>
            </a:r>
            <a:r>
              <a:rPr lang="en-US" altLang="ko-KR" dirty="0"/>
              <a:t> (on-policy TD control) </a:t>
            </a:r>
            <a:r>
              <a:rPr lang="ko-KR" altLang="en-US" dirty="0"/>
              <a:t>알고리즘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4AC002-99E3-4382-9770-3B3717958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233" y="1690688"/>
            <a:ext cx="10024591" cy="46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09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37EFCAF-4F5B-4432-8013-AB926203F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9" y="643466"/>
            <a:ext cx="977380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73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E87993B-B2E7-49C1-97C2-BF196614A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82750"/>
            <a:ext cx="5291666" cy="349249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BBE9929-9A12-4F76-BBDB-CDE402C4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748896"/>
            <a:ext cx="5291667" cy="33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36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6B53BAC-D89C-46F2-8D38-1467A2128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33242"/>
            <a:ext cx="5294716" cy="299151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7E32126-CC21-4F07-80F6-57886029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906769"/>
            <a:ext cx="5294715" cy="304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30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95903-0DCC-4389-A950-A24C0E64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402A381-F56F-4381-85BE-4D2BBE01B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842" y="1825625"/>
            <a:ext cx="94963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56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2FBBA-A333-48AA-B9B1-471E7597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35A9FF-13A7-4201-8F9D-5EE186824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4183"/>
            <a:ext cx="8458200" cy="2984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0BCE00-AB89-4047-BF0A-16EFED6EC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6453"/>
            <a:ext cx="7829550" cy="26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2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A9A8C-7D93-4C84-94EE-E96E438C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Bellman</a:t>
            </a:r>
            <a:r>
              <a:rPr lang="ko-KR" altLang="en-US" dirty="0"/>
              <a:t> </a:t>
            </a:r>
            <a:r>
              <a:rPr lang="en-US" altLang="ko-KR" dirty="0"/>
              <a:t>Equation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906A5C-6630-46F0-AC02-2072BE58D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4645"/>
            <a:ext cx="10515600" cy="425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39465-596C-4F41-B7AF-7878532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Bellman</a:t>
            </a:r>
            <a:r>
              <a:rPr lang="ko-KR" altLang="en-US" dirty="0"/>
              <a:t> </a:t>
            </a:r>
            <a:r>
              <a:rPr lang="en-US" altLang="ko-KR" dirty="0"/>
              <a:t>Equation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4306A20-AE0A-4A7B-8160-49DAB24B5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606" y="1825625"/>
            <a:ext cx="100887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47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80F8A-2550-47B7-BD98-63936FF0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821C94-15B5-4EA6-928B-432322D87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704" y="1825625"/>
            <a:ext cx="84325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C5E53-E63F-44F9-830B-14A2DA64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30B9744-CEF8-49B8-AA64-186DE4A99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200" y="1825625"/>
            <a:ext cx="928359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95858C-46F5-4915-896D-29742CB81F77}"/>
              </a:ext>
            </a:extLst>
          </p:cNvPr>
          <p:cNvSpPr txBox="1"/>
          <p:nvPr/>
        </p:nvSpPr>
        <p:spPr>
          <a:xfrm>
            <a:off x="9031427" y="6092765"/>
            <a:ext cx="1090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Reward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334CF-9295-4D11-B98F-19A85DE9EFF9}"/>
              </a:ext>
            </a:extLst>
          </p:cNvPr>
          <p:cNvSpPr txBox="1"/>
          <p:nvPr/>
        </p:nvSpPr>
        <p:spPr>
          <a:xfrm>
            <a:off x="6683884" y="4835037"/>
            <a:ext cx="138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Transition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E467F9-0AAA-4DB1-9166-BB9212D2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923" y="4602618"/>
            <a:ext cx="2713829" cy="207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D8605B-B1C7-4992-A563-3CAEDD8070E8}"/>
              </a:ext>
            </a:extLst>
          </p:cNvPr>
          <p:cNvSpPr txBox="1"/>
          <p:nvPr/>
        </p:nvSpPr>
        <p:spPr>
          <a:xfrm>
            <a:off x="1513170" y="4233286"/>
            <a:ext cx="498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Value Function : Estimate of Future Reward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227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03F73-8EB3-4F49-9477-7011EEEFD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Q-Learning (Off-Policy TD control)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5E94D0F-21A8-4ADE-9F39-A0A259CC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94520"/>
          </a:xfrm>
        </p:spPr>
        <p:txBody>
          <a:bodyPr/>
          <a:lstStyle/>
          <a:p>
            <a:pPr marL="285750" indent="-285750"/>
            <a:r>
              <a:rPr lang="en-US" altLang="ko-KR" dirty="0"/>
              <a:t>1989 </a:t>
            </a:r>
            <a:r>
              <a:rPr lang="ko-KR" altLang="en-US" dirty="0"/>
              <a:t>년 </a:t>
            </a:r>
            <a:r>
              <a:rPr lang="en-US" altLang="ko-KR" dirty="0"/>
              <a:t>Watkins </a:t>
            </a:r>
            <a:r>
              <a:rPr lang="ko-KR" altLang="en-US" dirty="0"/>
              <a:t>가 개발한 강화학습의 대표적 알고리즘</a:t>
            </a:r>
            <a:endParaRPr lang="en-US" altLang="ko-KR" dirty="0"/>
          </a:p>
          <a:p>
            <a:pPr marL="285750" indent="-285750"/>
            <a:r>
              <a:rPr lang="ko-KR" altLang="en-US" dirty="0"/>
              <a:t>정확한 이름은 </a:t>
            </a:r>
            <a:r>
              <a:rPr lang="en-US" altLang="ko-KR" dirty="0"/>
              <a:t>Off-policy TD Control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4BD2C-F7E9-4FE9-8809-096ECFF9A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82" y="2785208"/>
            <a:ext cx="93154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56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E7FE9-ECB5-4B14-A1CA-3A0306FC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Reinforcement Learning Formulation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46C37F-BED1-44ED-B2FB-116238172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24703"/>
            <a:ext cx="10515600" cy="2353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85BE09-C400-4E62-924F-270BBB3D4056}"/>
              </a:ext>
            </a:extLst>
          </p:cNvPr>
          <p:cNvSpPr txBox="1"/>
          <p:nvPr/>
        </p:nvSpPr>
        <p:spPr>
          <a:xfrm>
            <a:off x="1248508" y="4905323"/>
            <a:ext cx="105899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altLang="ko-KR" dirty="0">
                <a:sym typeface="Symbol" panose="05050102010706020507" pitchFamily="18" charset="2"/>
              </a:rPr>
              <a:t>- learning rate</a:t>
            </a:r>
          </a:p>
          <a:p>
            <a:endParaRPr lang="en-US" altLang="ko-KR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Symbol" panose="05050102010706020507" pitchFamily="18" charset="2"/>
              </a:rPr>
              <a:t>Stochastic (non-deterministic) </a:t>
            </a:r>
            <a:r>
              <a:rPr lang="ko-KR" altLang="en-US" dirty="0">
                <a:sym typeface="Symbol" panose="05050102010706020507" pitchFamily="18" charset="2"/>
              </a:rPr>
              <a:t>한 환경의 경우 </a:t>
            </a:r>
            <a:r>
              <a:rPr lang="en-US" altLang="ko-KR" dirty="0">
                <a:sym typeface="Symbol" panose="05050102010706020507" pitchFamily="18" charset="2"/>
              </a:rPr>
              <a:t>Q table </a:t>
            </a:r>
            <a:r>
              <a:rPr lang="ko-KR" altLang="en-US" dirty="0">
                <a:sym typeface="Symbol" panose="05050102010706020507" pitchFamily="18" charset="2"/>
              </a:rPr>
              <a:t>에 따른 </a:t>
            </a:r>
            <a:r>
              <a:rPr lang="en-US" altLang="ko-KR" dirty="0">
                <a:sym typeface="Symbol" panose="05050102010706020507" pitchFamily="18" charset="2"/>
              </a:rPr>
              <a:t>action </a:t>
            </a:r>
            <a:r>
              <a:rPr lang="ko-KR" altLang="en-US" dirty="0">
                <a:sym typeface="Symbol" panose="05050102010706020507" pitchFamily="18" charset="2"/>
              </a:rPr>
              <a:t>의 결과 </a:t>
            </a:r>
            <a:r>
              <a:rPr lang="en-US" altLang="ko-KR" dirty="0">
                <a:sym typeface="Symbol" panose="05050102010706020507" pitchFamily="18" charset="2"/>
              </a:rPr>
              <a:t>(state transition) </a:t>
            </a:r>
            <a:r>
              <a:rPr lang="ko-KR" altLang="en-US" dirty="0">
                <a:sym typeface="Symbol" panose="05050102010706020507" pitchFamily="18" charset="2"/>
              </a:rPr>
              <a:t>이</a:t>
            </a:r>
            <a:endParaRPr lang="en-US" altLang="ko-KR" dirty="0">
              <a:sym typeface="Symbol" panose="05050102010706020507" pitchFamily="18" charset="2"/>
            </a:endParaRPr>
          </a:p>
          <a:p>
            <a:r>
              <a:rPr lang="en-US" altLang="ko-KR" dirty="0">
                <a:sym typeface="Symbol" panose="05050102010706020507" pitchFamily="18" charset="2"/>
              </a:rPr>
              <a:t>   </a:t>
            </a:r>
            <a:r>
              <a:rPr lang="ko-KR" altLang="en-US" dirty="0">
                <a:sym typeface="Symbol" panose="05050102010706020507" pitchFamily="18" charset="2"/>
              </a:rPr>
              <a:t>확률에 따라 다르게 나올 수 있으므로  만큼만 점진적 반영</a:t>
            </a:r>
            <a:endParaRPr lang="en-US" altLang="ko-KR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Symbol" panose="05050102010706020507" pitchFamily="18" charset="2"/>
              </a:rPr>
              <a:t>Deterministic </a:t>
            </a:r>
            <a:r>
              <a:rPr lang="ko-KR" altLang="en-US" dirty="0">
                <a:sym typeface="Symbol" panose="05050102010706020507" pitchFamily="18" charset="2"/>
              </a:rPr>
              <a:t>한 환경의 경우  </a:t>
            </a:r>
            <a:r>
              <a:rPr lang="en-US" altLang="ko-KR" dirty="0">
                <a:sym typeface="Symbol" panose="05050102010706020507" pitchFamily="18" charset="2"/>
              </a:rPr>
              <a:t>=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2393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71DF2-99B4-46D3-A0F9-5B38B13C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Q-Learning: Frozen Lake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44DB7-F9F1-4BAF-8351-85169C667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https://gym.openai.com/envs/FrozenLake-v0/</a:t>
            </a:r>
            <a:r>
              <a:rPr lang="en-US" altLang="ko-KR" dirty="0"/>
              <a:t>  (stochastic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F8040C-BCA7-4C30-92E1-DDB63AE04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26" y="2511318"/>
            <a:ext cx="6548850" cy="3981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D09B6-160F-49B6-8622-15CA2BEDE4F7}"/>
              </a:ext>
            </a:extLst>
          </p:cNvPr>
          <p:cNvSpPr txBox="1"/>
          <p:nvPr/>
        </p:nvSpPr>
        <p:spPr>
          <a:xfrm>
            <a:off x="7781193" y="2954215"/>
            <a:ext cx="36552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SFFF (S: starting point, safe)</a:t>
            </a:r>
          </a:p>
          <a:p>
            <a:r>
              <a:rPr lang="en-US" altLang="ko-KR" dirty="0"/>
              <a:t>FHFH (F: frozen surface, safe)</a:t>
            </a:r>
          </a:p>
          <a:p>
            <a:r>
              <a:rPr lang="en-US" altLang="ko-KR" dirty="0"/>
              <a:t>FFFH (H: hole, fall to your doom)</a:t>
            </a:r>
          </a:p>
          <a:p>
            <a:r>
              <a:rPr lang="en-US" altLang="ko-KR" dirty="0"/>
              <a:t>HFFG (G: goal)</a:t>
            </a:r>
          </a:p>
          <a:p>
            <a:endParaRPr lang="en-US" altLang="ko-KR" dirty="0"/>
          </a:p>
          <a:p>
            <a:r>
              <a:rPr lang="en-US" altLang="ko-KR" dirty="0"/>
              <a:t>* G </a:t>
            </a:r>
            <a:r>
              <a:rPr lang="ko-KR" altLang="en-US" dirty="0"/>
              <a:t>만 </a:t>
            </a:r>
            <a:r>
              <a:rPr lang="en-US" altLang="ko-KR" dirty="0"/>
              <a:t>reward 1, </a:t>
            </a:r>
            <a:r>
              <a:rPr lang="ko-KR" altLang="en-US" dirty="0"/>
              <a:t>나머지는 </a:t>
            </a:r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897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44F1D-E420-4D42-B5DD-EF4B2816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Q-Learning: Frozen Lake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9803BB-E71D-4BA6-8DB3-1715E9E8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0" y="2772468"/>
            <a:ext cx="5088482" cy="3100794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CED90ED-5DBA-4823-9FB4-85CFEC3E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40" y="2772468"/>
            <a:ext cx="5098960" cy="3100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EFAA7-ED20-4621-B148-92106A430575}"/>
              </a:ext>
            </a:extLst>
          </p:cNvPr>
          <p:cNvSpPr txBox="1"/>
          <p:nvPr/>
        </p:nvSpPr>
        <p:spPr>
          <a:xfrm>
            <a:off x="2602524" y="37366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Hole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6ED68-DC22-4037-A8C2-20AD2F6F58F0}"/>
              </a:ext>
            </a:extLst>
          </p:cNvPr>
          <p:cNvSpPr txBox="1"/>
          <p:nvPr/>
        </p:nvSpPr>
        <p:spPr>
          <a:xfrm>
            <a:off x="4985971" y="5137611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Goal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454C6-D465-40E5-AD54-BFDB442E6BBE}"/>
              </a:ext>
            </a:extLst>
          </p:cNvPr>
          <p:cNvSpPr txBox="1"/>
          <p:nvPr/>
        </p:nvSpPr>
        <p:spPr>
          <a:xfrm>
            <a:off x="1366666" y="3011120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Start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CF8A-B771-42D3-82E9-18BC1DB5C54B}"/>
              </a:ext>
            </a:extLst>
          </p:cNvPr>
          <p:cNvSpPr txBox="1"/>
          <p:nvPr/>
        </p:nvSpPr>
        <p:spPr>
          <a:xfrm>
            <a:off x="1260997" y="3736676"/>
            <a:ext cx="91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Frozen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4148C-4A8F-41E4-B6A1-AEDE36CF8915}"/>
              </a:ext>
            </a:extLst>
          </p:cNvPr>
          <p:cNvSpPr txBox="1"/>
          <p:nvPr/>
        </p:nvSpPr>
        <p:spPr>
          <a:xfrm>
            <a:off x="1260997" y="2184773"/>
            <a:ext cx="427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x 4 </a:t>
            </a:r>
            <a:r>
              <a:rPr lang="ko-KR" altLang="en-US" dirty="0"/>
              <a:t>의 </a:t>
            </a:r>
            <a:r>
              <a:rPr lang="en-US" altLang="ko-KR" dirty="0"/>
              <a:t>Grid </a:t>
            </a:r>
            <a:r>
              <a:rPr lang="ko-KR" altLang="en-US" dirty="0"/>
              <a:t>로 구성  </a:t>
            </a:r>
            <a:r>
              <a:rPr lang="en-US" altLang="ko-KR" dirty="0">
                <a:sym typeface="Wingdings" panose="05000000000000000000" pitchFamily="2" charset="2"/>
              </a:rPr>
              <a:t> 16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4442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470E347-F670-4225-8A62-25ED0DBB4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847" y="1002397"/>
            <a:ext cx="4631813" cy="2774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35839-5104-4826-8872-AAA736F5DF84}"/>
              </a:ext>
            </a:extLst>
          </p:cNvPr>
          <p:cNvSpPr txBox="1"/>
          <p:nvPr/>
        </p:nvSpPr>
        <p:spPr>
          <a:xfrm>
            <a:off x="1732086" y="123971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FB4E4F-5CBD-4A6C-A157-44CACEE97B71}"/>
                  </a:ext>
                </a:extLst>
              </p:cNvPr>
              <p:cNvSpPr txBox="1"/>
              <p:nvPr/>
            </p:nvSpPr>
            <p:spPr>
              <a:xfrm>
                <a:off x="2600176" y="446939"/>
                <a:ext cx="75274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Bellman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Equation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  ∗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2000" dirty="0"/>
                  <a:t>,  </a:t>
                </a:r>
                <a:r>
                  <a:rPr lang="en-US" altLang="ko-KR" sz="2000" dirty="0">
                    <a:sym typeface="Symbol" panose="05050102010706020507" pitchFamily="18" charset="2"/>
                  </a:rPr>
                  <a:t> = 1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FB4E4F-5CBD-4A6C-A157-44CACEE9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176" y="446939"/>
                <a:ext cx="7527445" cy="400110"/>
              </a:xfrm>
              <a:prstGeom prst="rect">
                <a:avLst/>
              </a:prstGeom>
              <a:blipFill>
                <a:blip r:embed="rId3"/>
                <a:stretch>
                  <a:fillRect l="-891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9717BAF-A317-4B62-8A24-E9BFCB01432E}"/>
              </a:ext>
            </a:extLst>
          </p:cNvPr>
          <p:cNvSpPr txBox="1"/>
          <p:nvPr/>
        </p:nvSpPr>
        <p:spPr>
          <a:xfrm>
            <a:off x="2784484" y="123971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5A373-97B0-46B8-B3AF-4A2B8E9FF42E}"/>
              </a:ext>
            </a:extLst>
          </p:cNvPr>
          <p:cNvSpPr txBox="1"/>
          <p:nvPr/>
        </p:nvSpPr>
        <p:spPr>
          <a:xfrm>
            <a:off x="3536960" y="140946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5C09D-E5FE-4E3A-A35E-23E583BF1573}"/>
              </a:ext>
            </a:extLst>
          </p:cNvPr>
          <p:cNvSpPr txBox="1"/>
          <p:nvPr/>
        </p:nvSpPr>
        <p:spPr>
          <a:xfrm>
            <a:off x="3532542" y="208949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7FA2C-B608-49C0-A522-C693FA61F449}"/>
              </a:ext>
            </a:extLst>
          </p:cNvPr>
          <p:cNvSpPr txBox="1"/>
          <p:nvPr/>
        </p:nvSpPr>
        <p:spPr>
          <a:xfrm>
            <a:off x="3275596" y="249655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0155A-0CB6-4F31-80BC-4A8F86D92110}"/>
              </a:ext>
            </a:extLst>
          </p:cNvPr>
          <p:cNvSpPr txBox="1"/>
          <p:nvPr/>
        </p:nvSpPr>
        <p:spPr>
          <a:xfrm>
            <a:off x="3875440" y="314117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1+0</a:t>
            </a:r>
            <a:endParaRPr lang="ko-KR" altLang="en-US" dirty="0"/>
          </a:p>
        </p:txBody>
      </p:sp>
      <p:pic>
        <p:nvPicPr>
          <p:cNvPr id="17" name="내용 개체 틀 3">
            <a:extLst>
              <a:ext uri="{FF2B5EF4-FFF2-40B4-BE49-F238E27FC236}">
                <a16:creationId xmlns:a16="http://schemas.microsoft.com/office/drawing/2014/main" id="{0E820B21-C54D-4753-A1C8-752E932FC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899" y="1002068"/>
            <a:ext cx="4631813" cy="27742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E62744-AD6B-4B06-808C-86FD188B76D2}"/>
              </a:ext>
            </a:extLst>
          </p:cNvPr>
          <p:cNvSpPr txBox="1"/>
          <p:nvPr/>
        </p:nvSpPr>
        <p:spPr>
          <a:xfrm>
            <a:off x="7083138" y="123938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2CDEE2-7C6A-4EA9-9B30-14B387322A7F}"/>
              </a:ext>
            </a:extLst>
          </p:cNvPr>
          <p:cNvSpPr txBox="1"/>
          <p:nvPr/>
        </p:nvSpPr>
        <p:spPr>
          <a:xfrm>
            <a:off x="8135536" y="123938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4D18E-0E3D-4715-89E6-1F1AF1803A34}"/>
              </a:ext>
            </a:extLst>
          </p:cNvPr>
          <p:cNvSpPr txBox="1"/>
          <p:nvPr/>
        </p:nvSpPr>
        <p:spPr>
          <a:xfrm>
            <a:off x="8888012" y="140913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C39F6-10DB-4AA4-8826-7CB3B5BAE9D8}"/>
              </a:ext>
            </a:extLst>
          </p:cNvPr>
          <p:cNvSpPr txBox="1"/>
          <p:nvPr/>
        </p:nvSpPr>
        <p:spPr>
          <a:xfrm>
            <a:off x="8883594" y="208916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6AE5E5-8332-451B-9429-536F34020060}"/>
              </a:ext>
            </a:extLst>
          </p:cNvPr>
          <p:cNvSpPr txBox="1"/>
          <p:nvPr/>
        </p:nvSpPr>
        <p:spPr>
          <a:xfrm>
            <a:off x="8135536" y="314084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6D992-4476-4A8D-A7FA-A5B39EF4ACF8}"/>
              </a:ext>
            </a:extLst>
          </p:cNvPr>
          <p:cNvSpPr txBox="1"/>
          <p:nvPr/>
        </p:nvSpPr>
        <p:spPr>
          <a:xfrm>
            <a:off x="9226492" y="314084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1+0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C53081-A5EB-406A-BECE-35EE773705B7}"/>
              </a:ext>
            </a:extLst>
          </p:cNvPr>
          <p:cNvSpPr txBox="1"/>
          <p:nvPr/>
        </p:nvSpPr>
        <p:spPr>
          <a:xfrm>
            <a:off x="2510429" y="269855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28531-4300-43C8-94EF-75C64D6F6404}"/>
              </a:ext>
            </a:extLst>
          </p:cNvPr>
          <p:cNvSpPr txBox="1"/>
          <p:nvPr/>
        </p:nvSpPr>
        <p:spPr>
          <a:xfrm>
            <a:off x="2810351" y="318907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7E55A2-3232-4F97-87B6-A1387FB93CFA}"/>
              </a:ext>
            </a:extLst>
          </p:cNvPr>
          <p:cNvSpPr txBox="1"/>
          <p:nvPr/>
        </p:nvSpPr>
        <p:spPr>
          <a:xfrm>
            <a:off x="7835614" y="270145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92A3D2-6692-4911-A472-7488F8FB7BA6}"/>
              </a:ext>
            </a:extLst>
          </p:cNvPr>
          <p:cNvSpPr txBox="1"/>
          <p:nvPr/>
        </p:nvSpPr>
        <p:spPr>
          <a:xfrm>
            <a:off x="8583672" y="249655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pic>
        <p:nvPicPr>
          <p:cNvPr id="35" name="내용 개체 틀 3">
            <a:extLst>
              <a:ext uri="{FF2B5EF4-FFF2-40B4-BE49-F238E27FC236}">
                <a16:creationId xmlns:a16="http://schemas.microsoft.com/office/drawing/2014/main" id="{A1603E95-8A61-4677-A676-837870FE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47" y="3969555"/>
            <a:ext cx="4631813" cy="27742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26BDCE2-2D37-4752-B872-44CB9CFE2B4B}"/>
              </a:ext>
            </a:extLst>
          </p:cNvPr>
          <p:cNvSpPr txBox="1"/>
          <p:nvPr/>
        </p:nvSpPr>
        <p:spPr>
          <a:xfrm>
            <a:off x="1732086" y="420687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65F6D7-77D8-481A-B7BA-868790975AE4}"/>
              </a:ext>
            </a:extLst>
          </p:cNvPr>
          <p:cNvSpPr txBox="1"/>
          <p:nvPr/>
        </p:nvSpPr>
        <p:spPr>
          <a:xfrm>
            <a:off x="2784484" y="420687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02633C-A567-44CD-A74C-6AC1104B0F48}"/>
              </a:ext>
            </a:extLst>
          </p:cNvPr>
          <p:cNvSpPr txBox="1"/>
          <p:nvPr/>
        </p:nvSpPr>
        <p:spPr>
          <a:xfrm>
            <a:off x="3536960" y="437662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799C5-3C5B-4873-BCAE-0E3821C4BF2D}"/>
              </a:ext>
            </a:extLst>
          </p:cNvPr>
          <p:cNvSpPr txBox="1"/>
          <p:nvPr/>
        </p:nvSpPr>
        <p:spPr>
          <a:xfrm>
            <a:off x="3532542" y="505665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56E6D1-3CD7-46CA-BE9B-AD1B793F889F}"/>
              </a:ext>
            </a:extLst>
          </p:cNvPr>
          <p:cNvSpPr txBox="1"/>
          <p:nvPr/>
        </p:nvSpPr>
        <p:spPr>
          <a:xfrm>
            <a:off x="2784484" y="610832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7470C2-0C21-4825-8563-27FA5D4666DA}"/>
              </a:ext>
            </a:extLst>
          </p:cNvPr>
          <p:cNvSpPr txBox="1"/>
          <p:nvPr/>
        </p:nvSpPr>
        <p:spPr>
          <a:xfrm>
            <a:off x="3875440" y="610832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1+0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F77DBD-3DB8-4C40-B550-DF9938CFCE65}"/>
              </a:ext>
            </a:extLst>
          </p:cNvPr>
          <p:cNvSpPr txBox="1"/>
          <p:nvPr/>
        </p:nvSpPr>
        <p:spPr>
          <a:xfrm>
            <a:off x="2484562" y="566894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769BB4-8DC5-4831-93B3-E69BE28B7B05}"/>
              </a:ext>
            </a:extLst>
          </p:cNvPr>
          <p:cNvSpPr txBox="1"/>
          <p:nvPr/>
        </p:nvSpPr>
        <p:spPr>
          <a:xfrm>
            <a:off x="3232620" y="546404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pic>
        <p:nvPicPr>
          <p:cNvPr id="44" name="내용 개체 틀 3">
            <a:extLst>
              <a:ext uri="{FF2B5EF4-FFF2-40B4-BE49-F238E27FC236}">
                <a16:creationId xmlns:a16="http://schemas.microsoft.com/office/drawing/2014/main" id="{718A3CF3-C37E-4430-BA10-D93125AB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473" y="3917240"/>
            <a:ext cx="4631813" cy="277426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8980F90-013C-417B-BA9E-F22EB05AED8D}"/>
              </a:ext>
            </a:extLst>
          </p:cNvPr>
          <p:cNvSpPr txBox="1"/>
          <p:nvPr/>
        </p:nvSpPr>
        <p:spPr>
          <a:xfrm>
            <a:off x="7138712" y="415455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36D1-B852-4832-8B8A-C6FC481192CA}"/>
              </a:ext>
            </a:extLst>
          </p:cNvPr>
          <p:cNvSpPr txBox="1"/>
          <p:nvPr/>
        </p:nvSpPr>
        <p:spPr>
          <a:xfrm>
            <a:off x="8191110" y="415455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8C111A-0A0B-4D76-96F4-A41260D76E12}"/>
              </a:ext>
            </a:extLst>
          </p:cNvPr>
          <p:cNvSpPr txBox="1"/>
          <p:nvPr/>
        </p:nvSpPr>
        <p:spPr>
          <a:xfrm>
            <a:off x="8943586" y="432430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189293-2C6F-4D33-B28F-738ABAAADE20}"/>
              </a:ext>
            </a:extLst>
          </p:cNvPr>
          <p:cNvSpPr txBox="1"/>
          <p:nvPr/>
        </p:nvSpPr>
        <p:spPr>
          <a:xfrm>
            <a:off x="8939168" y="500433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0+0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DDE659-F3C0-42E0-B7E6-30E5AC21F7C9}"/>
              </a:ext>
            </a:extLst>
          </p:cNvPr>
          <p:cNvSpPr txBox="1"/>
          <p:nvPr/>
        </p:nvSpPr>
        <p:spPr>
          <a:xfrm>
            <a:off x="8191110" y="605601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9E0013-325E-49D7-8734-EAB99DCD8BED}"/>
              </a:ext>
            </a:extLst>
          </p:cNvPr>
          <p:cNvSpPr txBox="1"/>
          <p:nvPr/>
        </p:nvSpPr>
        <p:spPr>
          <a:xfrm>
            <a:off x="9282066" y="605601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1+0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2AD438-288B-4A3D-A6F2-0EF41DAD6BCB}"/>
              </a:ext>
            </a:extLst>
          </p:cNvPr>
          <p:cNvSpPr txBox="1"/>
          <p:nvPr/>
        </p:nvSpPr>
        <p:spPr>
          <a:xfrm>
            <a:off x="7891188" y="561662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81E6AE-EA7D-4EDB-B35E-A22F8806BED8}"/>
              </a:ext>
            </a:extLst>
          </p:cNvPr>
          <p:cNvSpPr txBox="1"/>
          <p:nvPr/>
        </p:nvSpPr>
        <p:spPr>
          <a:xfrm>
            <a:off x="8639246" y="541173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0+1</a:t>
            </a:r>
            <a:endParaRPr lang="ko-KR" altLang="en-US" dirty="0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85384F7C-8C96-4FED-9E73-9E2B0E1DABBA}"/>
              </a:ext>
            </a:extLst>
          </p:cNvPr>
          <p:cNvSpPr/>
          <p:nvPr/>
        </p:nvSpPr>
        <p:spPr>
          <a:xfrm>
            <a:off x="5920155" y="2089163"/>
            <a:ext cx="275497" cy="469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91B84A0C-84FB-4E09-AABA-E767CD1235B2}"/>
              </a:ext>
            </a:extLst>
          </p:cNvPr>
          <p:cNvSpPr/>
          <p:nvPr/>
        </p:nvSpPr>
        <p:spPr>
          <a:xfrm>
            <a:off x="11313383" y="2154499"/>
            <a:ext cx="275497" cy="469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E8AA4E08-E112-40D7-AC3D-415CB3086A77}"/>
              </a:ext>
            </a:extLst>
          </p:cNvPr>
          <p:cNvSpPr/>
          <p:nvPr/>
        </p:nvSpPr>
        <p:spPr>
          <a:xfrm>
            <a:off x="5914488" y="5069671"/>
            <a:ext cx="275497" cy="469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41FC50FF-634E-4B36-956E-C656BFB08034}"/>
              </a:ext>
            </a:extLst>
          </p:cNvPr>
          <p:cNvSpPr/>
          <p:nvPr/>
        </p:nvSpPr>
        <p:spPr>
          <a:xfrm>
            <a:off x="11304790" y="5051648"/>
            <a:ext cx="275497" cy="469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57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E6960-C1CE-4986-A6EC-19A2C80C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선택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23200-84B6-4EF6-B2C9-55BE8378A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t">
              <a:lnSpc>
                <a:spcPct val="100000"/>
              </a:lnSpc>
              <a:buNone/>
            </a:pPr>
            <a:r>
              <a:rPr lang="en-US" altLang="ko-KR" b="1" dirty="0"/>
              <a:t>1. random noise </a:t>
            </a:r>
            <a:r>
              <a:rPr lang="ko-KR" altLang="en-US" b="1" dirty="0"/>
              <a:t>방식</a:t>
            </a:r>
            <a:br>
              <a:rPr lang="ko-KR" altLang="en-US" dirty="0"/>
            </a:br>
            <a:endParaRPr lang="ko-KR" altLang="en-US" dirty="0"/>
          </a:p>
          <a:p>
            <a:pPr lvl="1" fontAlgn="t">
              <a:lnSpc>
                <a:spcPct val="100000"/>
              </a:lnSpc>
            </a:pPr>
            <a:r>
              <a:rPr lang="en-US" altLang="ko-KR" dirty="0"/>
              <a:t>random noise </a:t>
            </a:r>
            <a:r>
              <a:rPr lang="ko-KR" altLang="en-US" dirty="0"/>
              <a:t>방식이란 현재 </a:t>
            </a:r>
            <a:r>
              <a:rPr lang="en-US" altLang="ko-KR" dirty="0"/>
              <a:t>state</a:t>
            </a:r>
            <a:r>
              <a:rPr lang="ko-KR" altLang="en-US" dirty="0"/>
              <a:t>에서 가능한 </a:t>
            </a:r>
            <a:r>
              <a:rPr lang="en-US" altLang="ko-KR" dirty="0"/>
              <a:t>action</a:t>
            </a:r>
            <a:r>
              <a:rPr lang="ko-KR" altLang="en-US" dirty="0"/>
              <a:t>에 따른 </a:t>
            </a:r>
            <a:r>
              <a:rPr lang="en-US" altLang="ko-KR" dirty="0"/>
              <a:t>Q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random noise</a:t>
            </a:r>
            <a:r>
              <a:rPr lang="ko-KR" altLang="en-US" dirty="0"/>
              <a:t>를 주어서</a:t>
            </a:r>
            <a:r>
              <a:rPr lang="en-US" altLang="ko-KR" dirty="0"/>
              <a:t>, </a:t>
            </a:r>
            <a:r>
              <a:rPr lang="ko-KR" altLang="en-US" dirty="0"/>
              <a:t>이 것이 최대값이 되는 </a:t>
            </a:r>
            <a:r>
              <a:rPr lang="en-US" altLang="ko-KR" dirty="0"/>
              <a:t>action</a:t>
            </a:r>
            <a:r>
              <a:rPr lang="ko-KR" altLang="en-US" dirty="0"/>
              <a:t>을 </a:t>
            </a:r>
            <a:r>
              <a:rPr lang="en-US" altLang="ko-KR" dirty="0"/>
              <a:t>action</a:t>
            </a:r>
            <a:r>
              <a:rPr lang="ko-KR" altLang="en-US" dirty="0"/>
              <a:t>으로 선택하게 된다</a:t>
            </a:r>
            <a:r>
              <a:rPr lang="en-US" altLang="ko-KR" dirty="0"/>
              <a:t>. </a:t>
            </a:r>
            <a:r>
              <a:rPr lang="ko-KR" altLang="en-US" dirty="0"/>
              <a:t>그러면 무조건 최대 </a:t>
            </a:r>
            <a:r>
              <a:rPr lang="en-US" altLang="ko-KR" dirty="0"/>
              <a:t>Q </a:t>
            </a:r>
            <a:r>
              <a:rPr lang="ko-KR" altLang="en-US" dirty="0"/>
              <a:t>값만 따르지 않고 가끔은 다른 </a:t>
            </a:r>
            <a:r>
              <a:rPr lang="en-US" altLang="ko-KR" dirty="0"/>
              <a:t>action</a:t>
            </a:r>
            <a:r>
              <a:rPr lang="ko-KR" altLang="en-US" dirty="0"/>
              <a:t>을 취하기도 합니다</a:t>
            </a:r>
            <a:r>
              <a:rPr lang="en-US" altLang="ko-KR" dirty="0"/>
              <a:t>. random noise</a:t>
            </a:r>
            <a:r>
              <a:rPr lang="ko-KR" altLang="en-US" dirty="0"/>
              <a:t>를 </a:t>
            </a:r>
            <a:r>
              <a:rPr lang="en-US" altLang="ko-KR" dirty="0"/>
              <a:t>(i+1)</a:t>
            </a:r>
            <a:r>
              <a:rPr lang="ko-KR" altLang="en-US" dirty="0"/>
              <a:t>로 나누는 것은 여러 번 해보면서 어느 정도 </a:t>
            </a:r>
            <a:r>
              <a:rPr lang="en-US" altLang="ko-KR" dirty="0"/>
              <a:t>Q </a:t>
            </a:r>
            <a:r>
              <a:rPr lang="ko-KR" altLang="en-US" dirty="0"/>
              <a:t>값이 </a:t>
            </a:r>
            <a:r>
              <a:rPr lang="en-US" altLang="ko-KR" dirty="0"/>
              <a:t>optimal</a:t>
            </a:r>
            <a:r>
              <a:rPr lang="ko-KR" altLang="en-US" dirty="0"/>
              <a:t>하게 될 것이기 때문에 </a:t>
            </a:r>
            <a:r>
              <a:rPr lang="en-US" altLang="ko-KR" dirty="0"/>
              <a:t>exploration</a:t>
            </a:r>
            <a:r>
              <a:rPr lang="ko-KR" altLang="en-US" dirty="0"/>
              <a:t>을 줄이고 </a:t>
            </a:r>
            <a:r>
              <a:rPr lang="en-US" altLang="ko-KR" dirty="0"/>
              <a:t>exploit </a:t>
            </a:r>
            <a:r>
              <a:rPr lang="ko-KR" altLang="en-US" dirty="0"/>
              <a:t>위주로 한다</a:t>
            </a:r>
            <a:r>
              <a:rPr lang="en-US" altLang="ko-KR" dirty="0"/>
              <a:t>.</a:t>
            </a:r>
          </a:p>
          <a:p>
            <a:pPr lvl="1" fontAlgn="t">
              <a:lnSpc>
                <a:spcPct val="100000"/>
              </a:lnSpc>
            </a:pPr>
            <a:endParaRPr lang="en-US" altLang="ko-KR" dirty="0"/>
          </a:p>
          <a:p>
            <a:pPr marL="457200" lvl="1" indent="0" fontAlgn="t">
              <a:lnSpc>
                <a:spcPct val="100000"/>
              </a:lnSpc>
              <a:buNone/>
            </a:pPr>
            <a:r>
              <a:rPr lang="en-US" altLang="ko-KR" sz="2000" dirty="0"/>
              <a:t>action = </a:t>
            </a:r>
            <a:r>
              <a:rPr lang="en-US" altLang="ko-KR" sz="2000" dirty="0" err="1"/>
              <a:t>np.argmax</a:t>
            </a:r>
            <a:r>
              <a:rPr lang="en-US" altLang="ko-KR" sz="2000" dirty="0"/>
              <a:t>(Q[state, :] + </a:t>
            </a:r>
            <a:r>
              <a:rPr lang="en-US" altLang="ko-KR" sz="2000" dirty="0" err="1"/>
              <a:t>np.random.randn</a:t>
            </a:r>
            <a:r>
              <a:rPr lang="en-US" altLang="ko-KR" sz="2000" dirty="0"/>
              <a:t>(1, </a:t>
            </a:r>
            <a:r>
              <a:rPr lang="en-US" altLang="ko-KR" sz="2000" dirty="0" err="1"/>
              <a:t>env.action_space.n</a:t>
            </a:r>
            <a:r>
              <a:rPr lang="en-US" altLang="ko-KR" sz="2000" dirty="0"/>
              <a:t>) / (i+1))</a:t>
            </a:r>
          </a:p>
          <a:p>
            <a:pPr lvl="1" fontAlgn="t">
              <a:lnSpc>
                <a:spcPct val="100000"/>
              </a:lnSpc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338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FBBD1-BE60-4073-8B31-2D160911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선택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67E38-699E-408C-8270-9CE780A19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3" y="1869586"/>
            <a:ext cx="10515600" cy="4351338"/>
          </a:xfrm>
        </p:spPr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US" altLang="ko-KR" b="1" dirty="0"/>
              <a:t>3. greedy </a:t>
            </a:r>
            <a:r>
              <a:rPr lang="ko-KR" altLang="en-US" b="1" dirty="0"/>
              <a:t>방식</a:t>
            </a:r>
            <a:br>
              <a:rPr lang="ko-KR" altLang="en-US" dirty="0"/>
            </a:br>
            <a:endParaRPr lang="ko-KR" altLang="en-US" dirty="0"/>
          </a:p>
          <a:p>
            <a:pPr lvl="1" fontAlgn="t"/>
            <a:r>
              <a:rPr lang="ko-KR" altLang="en-US" dirty="0"/>
              <a:t>단순히 가장 </a:t>
            </a:r>
            <a:r>
              <a:rPr lang="en-US" altLang="ko-KR" dirty="0" err="1"/>
              <a:t>q_value</a:t>
            </a:r>
            <a:r>
              <a:rPr lang="en-US" altLang="ko-KR" dirty="0"/>
              <a:t> </a:t>
            </a:r>
            <a:r>
              <a:rPr lang="ko-KR" altLang="en-US" dirty="0"/>
              <a:t>가 큰 </a:t>
            </a:r>
            <a:r>
              <a:rPr lang="en-US" altLang="ko-KR" dirty="0"/>
              <a:t>action </a:t>
            </a:r>
            <a:r>
              <a:rPr lang="ko-KR" altLang="en-US" dirty="0"/>
              <a:t>을 반환</a:t>
            </a:r>
            <a:endParaRPr lang="en-US" altLang="ko-KR" dirty="0"/>
          </a:p>
          <a:p>
            <a:pPr lvl="1" fontAlgn="t"/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  def </a:t>
            </a:r>
            <a:r>
              <a:rPr lang="en-US" altLang="ko-KR" dirty="0" err="1"/>
              <a:t>greedy_action</a:t>
            </a:r>
            <a:r>
              <a:rPr lang="en-US" altLang="ko-KR" dirty="0"/>
              <a:t>(</a:t>
            </a:r>
            <a:r>
              <a:rPr lang="en-US" altLang="ko-KR" dirty="0" err="1"/>
              <a:t>q_values</a:t>
            </a:r>
            <a:r>
              <a:rPr lang="en-US" altLang="ko-KR" dirty="0"/>
              <a:t>):</a:t>
            </a:r>
          </a:p>
          <a:p>
            <a:pPr marL="914400" lvl="2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maxq</a:t>
            </a:r>
            <a:r>
              <a:rPr lang="en-US" altLang="ko-KR" dirty="0"/>
              <a:t> = </a:t>
            </a:r>
            <a:r>
              <a:rPr lang="en-US" altLang="ko-KR" dirty="0" err="1"/>
              <a:t>np.amax</a:t>
            </a:r>
            <a:r>
              <a:rPr lang="en-US" altLang="ko-KR" dirty="0"/>
              <a:t>(</a:t>
            </a:r>
            <a:r>
              <a:rPr lang="en-US" altLang="ko-KR" dirty="0" err="1"/>
              <a:t>q_values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/>
              <a:t>	indices = </a:t>
            </a:r>
            <a:r>
              <a:rPr lang="en-US" altLang="ko-KR" dirty="0" err="1"/>
              <a:t>np.nonzero</a:t>
            </a:r>
            <a:r>
              <a:rPr lang="en-US" altLang="ko-KR" dirty="0"/>
              <a:t>(</a:t>
            </a:r>
            <a:r>
              <a:rPr lang="en-US" altLang="ko-KR" dirty="0" err="1"/>
              <a:t>maxq</a:t>
            </a:r>
            <a:r>
              <a:rPr lang="en-US" altLang="ko-KR" dirty="0"/>
              <a:t> == </a:t>
            </a:r>
            <a:r>
              <a:rPr lang="en-US" altLang="ko-KR" dirty="0" err="1"/>
              <a:t>q_values</a:t>
            </a:r>
            <a:r>
              <a:rPr lang="en-US" altLang="ko-KR" dirty="0"/>
              <a:t>)[0]</a:t>
            </a:r>
          </a:p>
          <a:p>
            <a:pPr marL="914400" lvl="2" indent="0">
              <a:buNone/>
            </a:pPr>
            <a:r>
              <a:rPr lang="en-US" altLang="ko-KR" dirty="0"/>
              <a:t>	return </a:t>
            </a:r>
            <a:r>
              <a:rPr lang="en-US" altLang="ko-KR" dirty="0" err="1"/>
              <a:t>np.random.choice</a:t>
            </a:r>
            <a:r>
              <a:rPr lang="en-US" altLang="ko-KR" dirty="0"/>
              <a:t>(indices)</a:t>
            </a: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lvl="1" fontAlgn="t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4304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FBBD1-BE60-4073-8B31-2D160911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선택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67E38-699E-408C-8270-9CE780A19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3" y="1869586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 fontAlgn="t">
              <a:lnSpc>
                <a:spcPct val="110000"/>
              </a:lnSpc>
              <a:buNone/>
            </a:pPr>
            <a:r>
              <a:rPr lang="en-US" altLang="ko-KR" b="1" dirty="0"/>
              <a:t>2. E-greedy </a:t>
            </a:r>
            <a:r>
              <a:rPr lang="ko-KR" altLang="en-US" b="1" dirty="0"/>
              <a:t>방식</a:t>
            </a:r>
            <a:br>
              <a:rPr lang="ko-KR" altLang="en-US" dirty="0"/>
            </a:br>
            <a:endParaRPr lang="ko-KR" altLang="en-US" dirty="0"/>
          </a:p>
          <a:p>
            <a:pPr lvl="1" fontAlgn="t">
              <a:lnSpc>
                <a:spcPct val="110000"/>
              </a:lnSpc>
            </a:pPr>
            <a:r>
              <a:rPr lang="en-US" altLang="ko-KR" dirty="0"/>
              <a:t>E-Greedy </a:t>
            </a:r>
            <a:r>
              <a:rPr lang="ko-KR" altLang="en-US" dirty="0"/>
              <a:t>방식은 어떠한 </a:t>
            </a:r>
            <a:r>
              <a:rPr lang="ko-KR" altLang="en-US" dirty="0" err="1"/>
              <a:t>확률값</a:t>
            </a:r>
            <a:r>
              <a:rPr lang="ko-KR" altLang="en-US" dirty="0"/>
              <a:t> </a:t>
            </a:r>
            <a:r>
              <a:rPr lang="en-US" altLang="ko-KR" dirty="0"/>
              <a:t>e</a:t>
            </a:r>
            <a:r>
              <a:rPr lang="ko-KR" altLang="en-US" dirty="0"/>
              <a:t>를 주어</a:t>
            </a:r>
            <a:r>
              <a:rPr lang="en-US" altLang="ko-KR" dirty="0"/>
              <a:t>, e</a:t>
            </a:r>
            <a:r>
              <a:rPr lang="ko-KR" altLang="en-US" dirty="0"/>
              <a:t>의 확률로 </a:t>
            </a:r>
            <a:r>
              <a:rPr lang="en-US" altLang="ko-KR" dirty="0"/>
              <a:t>exploration</a:t>
            </a:r>
            <a:r>
              <a:rPr lang="ko-KR" altLang="en-US" dirty="0"/>
              <a:t>한다는 것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/>
              <a:t>e=0.99 </a:t>
            </a:r>
            <a:r>
              <a:rPr lang="ko-KR" altLang="en-US" dirty="0"/>
              <a:t>이면 </a:t>
            </a:r>
            <a:r>
              <a:rPr lang="en-US" altLang="ko-KR" dirty="0"/>
              <a:t>99%</a:t>
            </a:r>
            <a:r>
              <a:rPr lang="ko-KR" altLang="en-US" dirty="0"/>
              <a:t>의 확률로 </a:t>
            </a:r>
            <a:r>
              <a:rPr lang="en-US" altLang="ko-KR" dirty="0"/>
              <a:t>exploration </a:t>
            </a:r>
            <a:r>
              <a:rPr lang="ko-KR" altLang="en-US" dirty="0"/>
              <a:t>하고</a:t>
            </a:r>
            <a:r>
              <a:rPr lang="en-US" altLang="ko-KR" dirty="0"/>
              <a:t>, 1%</a:t>
            </a:r>
            <a:r>
              <a:rPr lang="ko-KR" altLang="en-US" dirty="0"/>
              <a:t>의 확률로 </a:t>
            </a:r>
            <a:r>
              <a:rPr lang="en-US" altLang="ko-KR" dirty="0"/>
              <a:t>exploit</a:t>
            </a:r>
            <a:r>
              <a:rPr lang="ko-KR" altLang="en-US" dirty="0"/>
              <a:t>해서 새로운 길을 찾게 된다</a:t>
            </a:r>
            <a:r>
              <a:rPr lang="en-US" altLang="ko-KR" dirty="0"/>
              <a:t>. </a:t>
            </a:r>
            <a:r>
              <a:rPr lang="ko-KR" altLang="en-US" dirty="0"/>
              <a:t>이 값을 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/100) </a:t>
            </a:r>
            <a:r>
              <a:rPr lang="ko-KR" altLang="en-US" dirty="0"/>
              <a:t>으로 나눈 것은 위 </a:t>
            </a:r>
            <a:r>
              <a:rPr lang="en-US" altLang="ko-KR" dirty="0"/>
              <a:t>1</a:t>
            </a:r>
            <a:r>
              <a:rPr lang="ko-KR" altLang="en-US" dirty="0"/>
              <a:t>번과 마찬가지로 여러 번 해보면서 </a:t>
            </a:r>
            <a:r>
              <a:rPr lang="en-US" altLang="ko-KR" dirty="0"/>
              <a:t>Q </a:t>
            </a:r>
            <a:r>
              <a:rPr lang="ko-KR" altLang="en-US" dirty="0"/>
              <a:t>값이 </a:t>
            </a:r>
            <a:r>
              <a:rPr lang="en-US" altLang="ko-KR" dirty="0"/>
              <a:t>optimal </a:t>
            </a:r>
            <a:r>
              <a:rPr lang="ko-KR" altLang="en-US" dirty="0"/>
              <a:t>해질 것이기 때문에 </a:t>
            </a:r>
            <a:r>
              <a:rPr lang="en-US" altLang="ko-KR" dirty="0"/>
              <a:t>exploration</a:t>
            </a:r>
            <a:r>
              <a:rPr lang="ko-KR" altLang="en-US" dirty="0"/>
              <a:t>을 줄이면서 </a:t>
            </a:r>
            <a:r>
              <a:rPr lang="en-US" altLang="ko-KR" dirty="0"/>
              <a:t>exploit </a:t>
            </a:r>
            <a:r>
              <a:rPr lang="ko-KR" altLang="en-US" dirty="0"/>
              <a:t>위주로 한다는 것</a:t>
            </a:r>
            <a:r>
              <a:rPr lang="en-US" altLang="ko-KR" dirty="0"/>
              <a:t>.</a:t>
            </a:r>
          </a:p>
          <a:p>
            <a:pPr lvl="1" fontAlgn="t">
              <a:lnSpc>
                <a:spcPct val="110000"/>
              </a:lnSpc>
            </a:pPr>
            <a:endParaRPr lang="en-US" altLang="ko-KR" dirty="0"/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def </a:t>
            </a:r>
            <a:r>
              <a:rPr lang="en-US" altLang="ko-KR" dirty="0" err="1"/>
              <a:t>epsipon_greedy_action</a:t>
            </a:r>
            <a:r>
              <a:rPr lang="en-US" altLang="ko-KR" dirty="0"/>
              <a:t>(</a:t>
            </a:r>
            <a:r>
              <a:rPr lang="en-US" altLang="ko-KR" dirty="0" err="1"/>
              <a:t>q_values</a:t>
            </a:r>
            <a:r>
              <a:rPr lang="en-US" altLang="ko-KR" dirty="0"/>
              <a:t>, state, e):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	if </a:t>
            </a:r>
            <a:r>
              <a:rPr lang="en-US" altLang="ko-KR" dirty="0" err="1"/>
              <a:t>np.random.rand</a:t>
            </a:r>
            <a:r>
              <a:rPr lang="en-US" altLang="ko-KR" dirty="0"/>
              <a:t>(1) &lt; e :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		action = </a:t>
            </a:r>
            <a:r>
              <a:rPr lang="en-US" altLang="ko-KR" dirty="0" err="1"/>
              <a:t>env.action_space.sample</a:t>
            </a:r>
            <a:r>
              <a:rPr lang="en-US" altLang="ko-KR" dirty="0"/>
              <a:t>()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	else : 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		action = </a:t>
            </a:r>
            <a:r>
              <a:rPr lang="en-US" altLang="ko-KR" dirty="0" err="1"/>
              <a:t>greedy_action</a:t>
            </a:r>
            <a:r>
              <a:rPr lang="en-US" altLang="ko-KR" dirty="0"/>
              <a:t>(</a:t>
            </a:r>
            <a:r>
              <a:rPr lang="en-US" altLang="ko-KR" dirty="0" err="1"/>
              <a:t>q_values</a:t>
            </a:r>
            <a:r>
              <a:rPr lang="en-US" altLang="ko-KR" dirty="0"/>
              <a:t>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dirty="0"/>
              <a:t>	return action </a:t>
            </a:r>
          </a:p>
          <a:p>
            <a:pPr lvl="1" fontAlgn="t">
              <a:lnSpc>
                <a:spcPct val="11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09168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DBC44-181F-41D6-B4EB-743D2A9C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Result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145BDE5-331F-4038-8037-E21EEB710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9" y="1690688"/>
            <a:ext cx="3605163" cy="2192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67C194-1D79-48A5-AF4F-902542D8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46" y="4015847"/>
            <a:ext cx="3211880" cy="25131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25DB4-E2EC-4E1D-A118-77F8AE784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670" y="1070017"/>
            <a:ext cx="3723279" cy="2835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9FED77-BE33-4D42-BF98-0BF01A3CAC3B}"/>
              </a:ext>
            </a:extLst>
          </p:cNvPr>
          <p:cNvSpPr txBox="1"/>
          <p:nvPr/>
        </p:nvSpPr>
        <p:spPr>
          <a:xfrm>
            <a:off x="5303721" y="2201812"/>
            <a:ext cx="1919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Deterministic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greedy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128277-FFE0-4D27-BB8D-8D7BF853C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883" y="4078717"/>
            <a:ext cx="3455066" cy="2610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820D69-0AD6-4D86-8A50-DE5FB648DF06}"/>
              </a:ext>
            </a:extLst>
          </p:cNvPr>
          <p:cNvSpPr txBox="1"/>
          <p:nvPr/>
        </p:nvSpPr>
        <p:spPr>
          <a:xfrm>
            <a:off x="5227371" y="4749497"/>
            <a:ext cx="2354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Non-deterministic</a:t>
            </a:r>
          </a:p>
          <a:p>
            <a:r>
              <a:rPr lang="en-US" altLang="ko-KR" dirty="0"/>
              <a:t>    (stochastic)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Epsilon-greedy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551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F5216-00C0-4001-8D19-E60246FD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Practice : Simple Q-Learning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FCC825D-51F5-4BCB-A5B8-DD281202B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75" y="1377059"/>
            <a:ext cx="7610475" cy="52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64A76-98BA-480A-9325-E551889A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Installing </a:t>
            </a:r>
            <a:r>
              <a:rPr lang="en-US" altLang="ko-KR" dirty="0" err="1"/>
              <a:t>OpenAI</a:t>
            </a:r>
            <a:r>
              <a:rPr lang="en-US" altLang="ko-KR" dirty="0"/>
              <a:t> gym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E9254-C20C-49CF-9ED7-C0FA043DC856}"/>
              </a:ext>
            </a:extLst>
          </p:cNvPr>
          <p:cNvSpPr txBox="1"/>
          <p:nvPr/>
        </p:nvSpPr>
        <p:spPr>
          <a:xfrm>
            <a:off x="1202499" y="1816274"/>
            <a:ext cx="3781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&gt; pip install gym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2D700E-0E44-486C-99EF-FE2CC24B7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60" y="2593215"/>
            <a:ext cx="5598348" cy="15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746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5668F-64A3-492F-887D-12297CFD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Project - MAZE </a:t>
            </a:r>
            <a:r>
              <a:rPr lang="ko-KR" altLang="en-US" sz="3600" dirty="0"/>
              <a:t>문제 </a:t>
            </a:r>
            <a:r>
              <a:rPr lang="en-US" altLang="ko-KR" sz="3600" dirty="0"/>
              <a:t>(	Q-Learning)</a:t>
            </a:r>
            <a:endParaRPr lang="ko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BD95477-427A-4B1A-8AC4-D5D8E4EDE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360831"/>
            <a:ext cx="8213461" cy="3914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F9EC83-02E8-4346-B626-9C4B0A5B2106}"/>
              </a:ext>
            </a:extLst>
          </p:cNvPr>
          <p:cNvSpPr txBox="1"/>
          <p:nvPr/>
        </p:nvSpPr>
        <p:spPr>
          <a:xfrm>
            <a:off x="6543675" y="1457325"/>
            <a:ext cx="224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Goal – </a:t>
            </a:r>
            <a:r>
              <a:rPr lang="ko-KR" altLang="en-US" dirty="0"/>
              <a:t>노란색 </a:t>
            </a:r>
            <a:r>
              <a:rPr lang="en-US" altLang="ko-KR" dirty="0"/>
              <a:t>circle</a:t>
            </a:r>
          </a:p>
          <a:p>
            <a:r>
              <a:rPr lang="en-US" altLang="ko-KR" dirty="0"/>
              <a:t>Agent – red </a:t>
            </a:r>
            <a:r>
              <a:rPr lang="ko-KR" altLang="en-US" dirty="0"/>
              <a:t>사각형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AAD0A-1B00-4E26-9FD7-213D2C85E62F}"/>
              </a:ext>
            </a:extLst>
          </p:cNvPr>
          <p:cNvSpPr txBox="1"/>
          <p:nvPr/>
        </p:nvSpPr>
        <p:spPr>
          <a:xfrm>
            <a:off x="7841273" y="358066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Hell 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BC2C4-00EC-441C-B6D8-A8ADBC4030E6}"/>
              </a:ext>
            </a:extLst>
          </p:cNvPr>
          <p:cNvSpPr txBox="1"/>
          <p:nvPr/>
        </p:nvSpPr>
        <p:spPr>
          <a:xfrm>
            <a:off x="6590567" y="455528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Hell 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42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782C5-9E09-40C8-A3DA-13EC0777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Design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93729E8-3C88-4787-858C-95243BB07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461" y="1825625"/>
            <a:ext cx="103990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338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E1E10-6AF3-4A8F-9A42-B8BCAB92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Project - MAZE : maze_env.py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E0205-9E1C-4CAA-B08F-6EABD736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39" y="1253330"/>
            <a:ext cx="10515600" cy="49276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MAZE environment </a:t>
            </a:r>
            <a:r>
              <a:rPr lang="ko-KR" altLang="en-US" dirty="0"/>
              <a:t>구성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Black</a:t>
            </a:r>
            <a:r>
              <a:rPr lang="ko-KR" altLang="en-US" dirty="0"/>
              <a:t> </a:t>
            </a:r>
            <a:r>
              <a:rPr lang="en-US" altLang="ko-KR" dirty="0"/>
              <a:t>tile – hell (-1), terminal state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Red tile – agent, </a:t>
            </a:r>
            <a:r>
              <a:rPr lang="ko-KR" altLang="en-US" dirty="0"/>
              <a:t>위치 이동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Yellow circle – goal</a:t>
            </a:r>
          </a:p>
          <a:p>
            <a:pPr>
              <a:lnSpc>
                <a:spcPct val="110000"/>
              </a:lnSpc>
            </a:pPr>
            <a:r>
              <a:rPr lang="en-US" altLang="ko-KR" dirty="0" err="1"/>
              <a:t>Action_space</a:t>
            </a:r>
            <a:r>
              <a:rPr lang="en-US" altLang="ko-KR" dirty="0"/>
              <a:t> = [‘u’, ‘d’, ‘l’, ‘r’]</a:t>
            </a:r>
          </a:p>
          <a:p>
            <a:pPr>
              <a:lnSpc>
                <a:spcPct val="110000"/>
              </a:lnSpc>
            </a:pPr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를 이용하여 시각화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Origin (20,20) </a:t>
            </a:r>
            <a:r>
              <a:rPr lang="ko-KR" altLang="en-US" dirty="0"/>
              <a:t>에서 시작하여 </a:t>
            </a:r>
            <a:r>
              <a:rPr lang="en-US" altLang="ko-KR" dirty="0"/>
              <a:t>40 pixel </a:t>
            </a:r>
            <a:r>
              <a:rPr lang="ko-KR" altLang="en-US" dirty="0"/>
              <a:t>간격으로 수직</a:t>
            </a:r>
            <a:r>
              <a:rPr lang="en-US" altLang="ko-KR" dirty="0"/>
              <a:t>, </a:t>
            </a:r>
            <a:r>
              <a:rPr lang="ko-KR" altLang="en-US" dirty="0"/>
              <a:t>수평선 그리고 </a:t>
            </a:r>
            <a:r>
              <a:rPr lang="en-US" altLang="ko-KR" dirty="0"/>
              <a:t>agent(red tile) </a:t>
            </a:r>
            <a:r>
              <a:rPr lang="ko-KR" altLang="en-US" dirty="0"/>
              <a:t>을 이동 </a:t>
            </a:r>
            <a:r>
              <a:rPr lang="en-US" altLang="ko-KR" dirty="0">
                <a:sym typeface="Wingdings" panose="05000000000000000000" pitchFamily="2" charset="2"/>
              </a:rPr>
              <a:t> red tile </a:t>
            </a:r>
            <a:r>
              <a:rPr lang="ko-KR" altLang="en-US" dirty="0">
                <a:sym typeface="Wingdings" panose="05000000000000000000" pitchFamily="2" charset="2"/>
              </a:rPr>
              <a:t>의 좌표가 </a:t>
            </a:r>
            <a:r>
              <a:rPr lang="en-US" altLang="ko-KR" dirty="0">
                <a:sym typeface="Wingdings" panose="05000000000000000000" pitchFamily="2" charset="2"/>
              </a:rPr>
              <a:t>state </a:t>
            </a:r>
            <a:r>
              <a:rPr lang="ko-KR" altLang="en-US" dirty="0">
                <a:sym typeface="Wingdings" panose="05000000000000000000" pitchFamily="2" charset="2"/>
              </a:rPr>
              <a:t>가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 err="1"/>
              <a:t>get_state_reward</a:t>
            </a:r>
            <a:r>
              <a:rPr lang="en-US" altLang="ko-KR" dirty="0"/>
              <a:t> method </a:t>
            </a:r>
            <a:r>
              <a:rPr lang="ko-KR" altLang="en-US" dirty="0"/>
              <a:t>에서 </a:t>
            </a:r>
            <a:r>
              <a:rPr lang="en-US" altLang="ko-KR" dirty="0"/>
              <a:t>action </a:t>
            </a:r>
            <a:r>
              <a:rPr lang="ko-KR" altLang="en-US" dirty="0"/>
              <a:t>을 받아 </a:t>
            </a:r>
            <a:r>
              <a:rPr lang="en-US" altLang="ko-KR" dirty="0"/>
              <a:t>next state, reward, done </a:t>
            </a:r>
            <a:r>
              <a:rPr lang="ko-KR" altLang="en-US" dirty="0"/>
              <a:t>반환</a:t>
            </a:r>
          </a:p>
        </p:txBody>
      </p:sp>
    </p:spTree>
    <p:extLst>
      <p:ext uri="{BB962C8B-B14F-4D97-AF65-F5344CB8AC3E}">
        <p14:creationId xmlns:p14="http://schemas.microsoft.com/office/powerpoint/2010/main" val="6460505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E1E10-6AF3-4A8F-9A42-B8BCAB92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Project - MAZE : agent.py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E0205-9E1C-4CAA-B08F-6EABD736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39" y="1253331"/>
            <a:ext cx="10515600" cy="21756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Policy </a:t>
            </a:r>
            <a:r>
              <a:rPr lang="ko-KR" altLang="en-US" dirty="0"/>
              <a:t>결정 </a:t>
            </a:r>
            <a:r>
              <a:rPr lang="en-US" altLang="ko-KR" dirty="0"/>
              <a:t>– </a:t>
            </a:r>
            <a:r>
              <a:rPr lang="en-US" altLang="ko-KR" dirty="0" err="1"/>
              <a:t>choose_action</a:t>
            </a:r>
            <a:r>
              <a:rPr lang="en-US" altLang="ko-KR" dirty="0"/>
              <a:t> method </a:t>
            </a:r>
            <a:r>
              <a:rPr lang="ko-KR" altLang="en-US" dirty="0"/>
              <a:t>에서 </a:t>
            </a:r>
            <a:r>
              <a:rPr lang="en-US" altLang="ko-KR" dirty="0"/>
              <a:t>state (observation) </a:t>
            </a:r>
            <a:r>
              <a:rPr lang="ko-KR" altLang="en-US" dirty="0"/>
              <a:t>을 받아 </a:t>
            </a:r>
            <a:r>
              <a:rPr lang="en-US" altLang="ko-KR" dirty="0"/>
              <a:t>epsilon-greedy </a:t>
            </a:r>
            <a:r>
              <a:rPr lang="ko-KR" altLang="en-US" dirty="0"/>
              <a:t>로 </a:t>
            </a:r>
            <a:r>
              <a:rPr lang="en-US" altLang="ko-KR" dirty="0"/>
              <a:t>exploration / exploitation </a:t>
            </a:r>
            <a:r>
              <a:rPr lang="ko-KR" altLang="en-US" dirty="0"/>
              <a:t>수행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 err="1"/>
              <a:t>Qlearning</a:t>
            </a:r>
            <a:r>
              <a:rPr lang="en-US" altLang="ko-KR" dirty="0"/>
              <a:t> Table update – Bellman equation </a:t>
            </a:r>
            <a:r>
              <a:rPr lang="ko-KR" altLang="en-US" dirty="0"/>
              <a:t>에 따라 </a:t>
            </a:r>
            <a:r>
              <a:rPr lang="en-US" altLang="ko-KR" dirty="0" err="1"/>
              <a:t>q_table</a:t>
            </a:r>
            <a:r>
              <a:rPr lang="en-US" altLang="ko-KR" dirty="0"/>
              <a:t> value update (TD(0) update)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DB99050-5386-47A4-B657-510AF85D5CA4}"/>
              </a:ext>
            </a:extLst>
          </p:cNvPr>
          <p:cNvSpPr txBox="1">
            <a:spLocks/>
          </p:cNvSpPr>
          <p:nvPr/>
        </p:nvSpPr>
        <p:spPr>
          <a:xfrm>
            <a:off x="908539" y="3656563"/>
            <a:ext cx="10515600" cy="654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Project - MAZE : app.py</a:t>
            </a:r>
            <a:endParaRPr lang="ko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0B30D29-F2B5-42E0-A6E6-1AE05285DFC4}"/>
              </a:ext>
            </a:extLst>
          </p:cNvPr>
          <p:cNvSpPr txBox="1">
            <a:spLocks/>
          </p:cNvSpPr>
          <p:nvPr/>
        </p:nvSpPr>
        <p:spPr>
          <a:xfrm>
            <a:off x="990601" y="4317205"/>
            <a:ext cx="10515600" cy="217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/>
              <a:t>Episode </a:t>
            </a:r>
            <a:r>
              <a:rPr lang="ko-KR" altLang="en-US" dirty="0"/>
              <a:t>반복하며 </a:t>
            </a:r>
            <a:r>
              <a:rPr lang="en-US" altLang="ko-KR" dirty="0"/>
              <a:t>environment </a:t>
            </a:r>
            <a:r>
              <a:rPr lang="ko-KR" altLang="en-US" dirty="0"/>
              <a:t>와 </a:t>
            </a:r>
            <a:r>
              <a:rPr lang="en-US" altLang="ko-KR" dirty="0"/>
              <a:t>agent </a:t>
            </a:r>
            <a:r>
              <a:rPr lang="ko-KR" altLang="en-US" dirty="0"/>
              <a:t>를 반복적으로 </a:t>
            </a:r>
            <a:r>
              <a:rPr lang="en-US" altLang="ko-KR" dirty="0"/>
              <a:t>call </a:t>
            </a:r>
            <a:r>
              <a:rPr lang="ko-KR" altLang="en-US" dirty="0"/>
              <a:t>하고 각 </a:t>
            </a:r>
            <a:r>
              <a:rPr lang="en-US" altLang="ko-KR" dirty="0" err="1"/>
              <a:t>eposide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movement </a:t>
            </a:r>
            <a:r>
              <a:rPr lang="ko-KR" altLang="en-US" dirty="0"/>
              <a:t>횟수를 </a:t>
            </a:r>
            <a:r>
              <a:rPr lang="en-US" altLang="ko-KR" dirty="0"/>
              <a:t>matplotlib </a:t>
            </a:r>
            <a:r>
              <a:rPr lang="ko-KR" altLang="en-US" dirty="0"/>
              <a:t>으로 시각화</a:t>
            </a:r>
          </a:p>
        </p:txBody>
      </p:sp>
    </p:spTree>
    <p:extLst>
      <p:ext uri="{BB962C8B-B14F-4D97-AF65-F5344CB8AC3E}">
        <p14:creationId xmlns:p14="http://schemas.microsoft.com/office/powerpoint/2010/main" val="9869327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9B079-DF48-4D47-8172-77262FF1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Q-table </a:t>
            </a:r>
            <a:r>
              <a:rPr lang="ko-KR" altLang="en-US" dirty="0"/>
              <a:t>의 한계 </a:t>
            </a:r>
            <a:r>
              <a:rPr lang="en-US" altLang="ko-KR" dirty="0"/>
              <a:t>(array size)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8C3530-0CD5-4DF3-BAF5-DC1CDDE55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584" y="2237398"/>
            <a:ext cx="9698832" cy="4255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AF758-10DA-4C04-8EDF-294A0803015F}"/>
              </a:ext>
            </a:extLst>
          </p:cNvPr>
          <p:cNvSpPr txBox="1"/>
          <p:nvPr/>
        </p:nvSpPr>
        <p:spPr>
          <a:xfrm>
            <a:off x="2259623" y="1868066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100 X 100 X 4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4B9F4-9DE4-4DDC-87F6-ACB690D3E49C}"/>
                  </a:ext>
                </a:extLst>
              </p:cNvPr>
              <p:cNvSpPr txBox="1"/>
              <p:nvPr/>
            </p:nvSpPr>
            <p:spPr>
              <a:xfrm>
                <a:off x="8093414" y="1791122"/>
                <a:ext cx="12607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80∗80</m:t>
                          </m:r>
                        </m:sup>
                      </m:sSup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4B9F4-9DE4-4DDC-87F6-ACB690D3E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414" y="1791122"/>
                <a:ext cx="126073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2516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7CA5B-E58A-4734-8B1D-16A8BBBB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Q-table </a:t>
            </a:r>
            <a:r>
              <a:rPr lang="ko-KR" altLang="en-US" dirty="0"/>
              <a:t>의 한계 </a:t>
            </a:r>
            <a:r>
              <a:rPr lang="en-US" altLang="ko-KR" dirty="0"/>
              <a:t>(array size)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E98FC-EC86-43B0-80EB-B93D8394C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pow(2, 80*80)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A65B023-D89B-4251-BF7B-5034418A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39" y="2581297"/>
            <a:ext cx="10515600" cy="273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324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C2B45-B2BF-4825-A6EC-7E439AEC5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Deep-Q Network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22DF533-B4A4-4E1D-A388-FDF4385AF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038" y="1825625"/>
            <a:ext cx="10241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83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36002-FAF3-48C3-8C5C-A1F47F90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Deep-Q Network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BF72D5-9EED-4108-A7C7-04B391FD6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272" y="1433194"/>
            <a:ext cx="9847535" cy="5054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1FB9015-39DE-43AB-9601-0661971C8D4A}"/>
              </a:ext>
            </a:extLst>
          </p:cNvPr>
          <p:cNvSpPr/>
          <p:nvPr/>
        </p:nvSpPr>
        <p:spPr>
          <a:xfrm>
            <a:off x="1980259" y="1926748"/>
            <a:ext cx="1669281" cy="17213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65FF32D-13F6-4255-A6E6-687C235AA4B1}"/>
              </a:ext>
            </a:extLst>
          </p:cNvPr>
          <p:cNvSpPr/>
          <p:nvPr/>
        </p:nvSpPr>
        <p:spPr>
          <a:xfrm>
            <a:off x="2037409" y="5065848"/>
            <a:ext cx="1669281" cy="79202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ADA925-050B-4C20-89DC-A60D9A4315F9}"/>
              </a:ext>
            </a:extLst>
          </p:cNvPr>
          <p:cNvSpPr/>
          <p:nvPr/>
        </p:nvSpPr>
        <p:spPr>
          <a:xfrm>
            <a:off x="9120650" y="4717479"/>
            <a:ext cx="1020381" cy="14737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0E5779-27C2-4319-BF19-1B1DE861CA74}"/>
              </a:ext>
            </a:extLst>
          </p:cNvPr>
          <p:cNvSpPr/>
          <p:nvPr/>
        </p:nvSpPr>
        <p:spPr>
          <a:xfrm>
            <a:off x="398272" y="6237924"/>
            <a:ext cx="4154678" cy="24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D7811-F022-4769-AFC1-DD74D5B2CF15}"/>
              </a:ext>
            </a:extLst>
          </p:cNvPr>
          <p:cNvSpPr txBox="1"/>
          <p:nvPr/>
        </p:nvSpPr>
        <p:spPr>
          <a:xfrm>
            <a:off x="7420846" y="6230300"/>
            <a:ext cx="43728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</a:rPr>
              <a:t>Outout</a:t>
            </a:r>
            <a:r>
              <a:rPr lang="en-US" altLang="ko-KR" sz="2000" dirty="0">
                <a:solidFill>
                  <a:srgbClr val="FF0000"/>
                </a:solidFill>
              </a:rPr>
              <a:t> node </a:t>
            </a:r>
            <a:r>
              <a:rPr lang="ko-KR" altLang="en-US" sz="2000" dirty="0">
                <a:solidFill>
                  <a:srgbClr val="FF0000"/>
                </a:solidFill>
              </a:rPr>
              <a:t>를 </a:t>
            </a:r>
            <a:r>
              <a:rPr lang="en-US" altLang="ko-KR" sz="2000" dirty="0">
                <a:solidFill>
                  <a:srgbClr val="FF0000"/>
                </a:solidFill>
              </a:rPr>
              <a:t>action </a:t>
            </a:r>
            <a:r>
              <a:rPr lang="ko-KR" altLang="en-US" sz="2000" dirty="0">
                <a:solidFill>
                  <a:srgbClr val="FF0000"/>
                </a:solidFill>
              </a:rPr>
              <a:t>에 </a:t>
            </a:r>
            <a:r>
              <a:rPr lang="en-US" altLang="ko-KR" sz="2000" dirty="0">
                <a:solidFill>
                  <a:srgbClr val="FF0000"/>
                </a:solidFill>
              </a:rPr>
              <a:t>mapping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538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9A61D-2D35-441C-BAEA-638082D6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32" y="246002"/>
            <a:ext cx="10515600" cy="1325563"/>
          </a:xfrm>
        </p:spPr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pic>
        <p:nvPicPr>
          <p:cNvPr id="13314" name="Picture 2" descr="binary classification neural networkì ëí ì´ë¯¸ì§ ê²ìê²°ê³¼">
            <a:extLst>
              <a:ext uri="{FF2B5EF4-FFF2-40B4-BE49-F238E27FC236}">
                <a16:creationId xmlns:a16="http://schemas.microsoft.com/office/drawing/2014/main" id="{F73E6C3B-1D18-4795-A9D3-F5998B52A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13" y="2099142"/>
            <a:ext cx="6309928" cy="37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50BCBF-1C62-4F32-9B02-35419123E360}"/>
                  </a:ext>
                </a:extLst>
              </p:cNvPr>
              <p:cNvSpPr txBox="1"/>
              <p:nvPr/>
            </p:nvSpPr>
            <p:spPr>
              <a:xfrm>
                <a:off x="7859641" y="1677783"/>
                <a:ext cx="4084708" cy="1690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 err="1"/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 err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 err="1"/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>
                                  <a:sym typeface="Symbol" panose="05050102010706020507" pitchFamily="18" charset="2"/>
                                </a:rPr>
                                <m:t>)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 dirty="0"/>
              </a:p>
              <a:p>
                <a:endParaRPr lang="en-US" altLang="ko-K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2400" dirty="0"/>
              </a:p>
              <a:p>
                <a:r>
                  <a:rPr lang="en-US" altLang="ko-KR" sz="2400" dirty="0"/>
                  <a:t>  </a:t>
                </a:r>
                <a:r>
                  <a:rPr lang="en-US" altLang="ko-KR" sz="24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b>
                    </m:sSub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: target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50BCBF-1C62-4F32-9B02-35419123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641" y="1677783"/>
                <a:ext cx="4084708" cy="1690143"/>
              </a:xfrm>
              <a:prstGeom prst="rect">
                <a:avLst/>
              </a:prstGeom>
              <a:blipFill>
                <a:blip r:embed="rId3"/>
                <a:stretch>
                  <a:fillRect l="-448" b="-7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0F0484-2404-47BB-8F56-95A4ECA6FE46}"/>
                  </a:ext>
                </a:extLst>
              </p:cNvPr>
              <p:cNvSpPr txBox="1"/>
              <p:nvPr/>
            </p:nvSpPr>
            <p:spPr>
              <a:xfrm>
                <a:off x="6820945" y="4243513"/>
                <a:ext cx="2791085" cy="47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ym typeface="Wingdings" panose="05000000000000000000" pitchFamily="2" charset="2"/>
                  </a:rPr>
                  <a:t>Q_predict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  <m:acc>
                      <m:accPr>
                        <m:chr m:val="̂"/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altLang="ko-KR" sz="2400" dirty="0"/>
                  <a:t>(</a:t>
                </a:r>
                <a:r>
                  <a:rPr lang="en-US" altLang="ko-KR" sz="2400" dirty="0" err="1"/>
                  <a:t>s,a</a:t>
                </a:r>
                <a:r>
                  <a:rPr lang="en-US" altLang="ko-KR" sz="2400" dirty="0"/>
                  <a:t> | </a:t>
                </a:r>
                <a:r>
                  <a:rPr lang="en-US" altLang="ko-KR" sz="2400" dirty="0">
                    <a:sym typeface="Symbol" panose="05050102010706020507" pitchFamily="18" charset="2"/>
                  </a:rPr>
                  <a:t>)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0F0484-2404-47BB-8F56-95A4ECA6F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945" y="4243513"/>
                <a:ext cx="2791085" cy="473976"/>
              </a:xfrm>
              <a:prstGeom prst="rect">
                <a:avLst/>
              </a:prstGeom>
              <a:blipFill>
                <a:blip r:embed="rId4"/>
                <a:stretch>
                  <a:fillRect l="-2402" t="-7692" r="-2183" b="-28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6688B4B-5D3E-4932-86CF-6D3881ACC55B}"/>
              </a:ext>
            </a:extLst>
          </p:cNvPr>
          <p:cNvSpPr txBox="1"/>
          <p:nvPr/>
        </p:nvSpPr>
        <p:spPr>
          <a:xfrm>
            <a:off x="715432" y="3336917"/>
            <a:ext cx="852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state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3003073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4BBC2-A8B8-4301-90DC-4A173967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Deep Q-Network Algorithm</a:t>
            </a:r>
            <a:endParaRPr lang="ko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2694CC5-4D22-4C8B-9622-A3D234272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83" y="1798394"/>
            <a:ext cx="9451731" cy="441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3027E-DCE7-435B-95D7-EEA6C1A9D751}"/>
              </a:ext>
            </a:extLst>
          </p:cNvPr>
          <p:cNvSpPr txBox="1"/>
          <p:nvPr/>
        </p:nvSpPr>
        <p:spPr>
          <a:xfrm>
            <a:off x="8792308" y="2356338"/>
            <a:ext cx="20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sym typeface="Symbol" panose="05050102010706020507" pitchFamily="18" charset="2"/>
              </a:rPr>
              <a:t> </a:t>
            </a:r>
            <a:r>
              <a:rPr lang="en-US" altLang="ko-KR" dirty="0">
                <a:solidFill>
                  <a:srgbClr val="FF0000"/>
                </a:solidFill>
                <a:sym typeface="Symbol" panose="05050102010706020507" pitchFamily="18" charset="2"/>
              </a:rPr>
              <a:t>: preprocessing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E0778-01DC-4D7F-AAB1-EF94A5008E9F}"/>
              </a:ext>
            </a:extLst>
          </p:cNvPr>
          <p:cNvSpPr txBox="1"/>
          <p:nvPr/>
        </p:nvSpPr>
        <p:spPr>
          <a:xfrm>
            <a:off x="7010400" y="1769819"/>
            <a:ext cx="2460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Symbol" panose="05050102010706020507" pitchFamily="18" charset="2"/>
              </a:rPr>
              <a:t>NN parameter </a:t>
            </a:r>
            <a:r>
              <a:rPr lang="ko-KR" altLang="en-US" dirty="0">
                <a:solidFill>
                  <a:srgbClr val="FF0000"/>
                </a:solidFill>
                <a:sym typeface="Symbol" panose="05050102010706020507" pitchFamily="18" charset="2"/>
              </a:rPr>
              <a:t>초기화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4D032E-6CD5-4819-9E93-FB395FBDC474}"/>
              </a:ext>
            </a:extLst>
          </p:cNvPr>
          <p:cNvSpPr/>
          <p:nvPr/>
        </p:nvSpPr>
        <p:spPr>
          <a:xfrm>
            <a:off x="6434502" y="3004037"/>
            <a:ext cx="4595447" cy="54878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0000"/>
                </a:solidFill>
              </a:rPr>
              <a:t>Epsilon-greedy exploration/exploitation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C2E5B-5EF3-48F7-BCE8-4F08CBF63E0B}"/>
              </a:ext>
            </a:extLst>
          </p:cNvPr>
          <p:cNvSpPr txBox="1"/>
          <p:nvPr/>
        </p:nvSpPr>
        <p:spPr>
          <a:xfrm>
            <a:off x="8732225" y="3469648"/>
            <a:ext cx="275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Environment </a:t>
            </a:r>
            <a:r>
              <a:rPr lang="ko-KR" altLang="en-US" dirty="0">
                <a:solidFill>
                  <a:srgbClr val="FF0000"/>
                </a:solidFill>
              </a:rPr>
              <a:t>와 </a:t>
            </a:r>
            <a:r>
              <a:rPr lang="en-US" altLang="ko-KR" dirty="0">
                <a:solidFill>
                  <a:srgbClr val="FF0000"/>
                </a:solidFill>
              </a:rPr>
              <a:t>action, reward, </a:t>
            </a:r>
            <a:r>
              <a:rPr lang="en-US" altLang="ko-KR" dirty="0" err="1">
                <a:solidFill>
                  <a:srgbClr val="FF0000"/>
                </a:solidFill>
              </a:rPr>
              <a:t>next_state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교환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A600-E5BF-4CB7-9806-A15AEEF61A06}"/>
              </a:ext>
            </a:extLst>
          </p:cNvPr>
          <p:cNvSpPr txBox="1"/>
          <p:nvPr/>
        </p:nvSpPr>
        <p:spPr>
          <a:xfrm>
            <a:off x="10506440" y="4962452"/>
            <a:ext cx="139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Training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9434DE98-B302-4EF8-94A9-1601761EBD43}"/>
              </a:ext>
            </a:extLst>
          </p:cNvPr>
          <p:cNvSpPr/>
          <p:nvPr/>
        </p:nvSpPr>
        <p:spPr>
          <a:xfrm>
            <a:off x="9925050" y="4758467"/>
            <a:ext cx="371475" cy="851758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432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2449</Words>
  <Application>Microsoft Office PowerPoint</Application>
  <PresentationFormat>와이드스크린</PresentationFormat>
  <Paragraphs>519</Paragraphs>
  <Slides>158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158</vt:i4>
      </vt:variant>
    </vt:vector>
  </HeadingPairs>
  <TitlesOfParts>
    <vt:vector size="164" baseType="lpstr">
      <vt:lpstr>맑은 고딕</vt:lpstr>
      <vt:lpstr>Arial</vt:lpstr>
      <vt:lpstr>Cambria Math</vt:lpstr>
      <vt:lpstr>Symbol</vt:lpstr>
      <vt:lpstr>Wingdings</vt:lpstr>
      <vt:lpstr>Office 테마</vt:lpstr>
      <vt:lpstr>Reinforcement Learning Udemy</vt:lpstr>
      <vt:lpstr>What is Reinforcement Learning ?</vt:lpstr>
      <vt:lpstr>PowerPoint 프레젠테이션</vt:lpstr>
      <vt:lpstr>PowerPoint 프레젠테이션</vt:lpstr>
      <vt:lpstr>Reinforcement Learning Formulation</vt:lpstr>
      <vt:lpstr>Reinforcement Learning Formulation</vt:lpstr>
      <vt:lpstr>Reinforcement Learning Formulation</vt:lpstr>
      <vt:lpstr>Reinforcement Learning Formulation</vt:lpstr>
      <vt:lpstr>Installing OpenAI gym</vt:lpstr>
      <vt:lpstr>Practice : Demonstration of OpenAI gym</vt:lpstr>
      <vt:lpstr>OpenAI gym</vt:lpstr>
      <vt:lpstr>OpenAI gym observations from Env </vt:lpstr>
      <vt:lpstr>Visualize Cart Robot CartPole-v0</vt:lpstr>
      <vt:lpstr>Practice : CartPole   - Random Search / Hill Climbing</vt:lpstr>
      <vt:lpstr>Practice : Random Search / Hill Climbing</vt:lpstr>
      <vt:lpstr>Practice – CartPole Random Search</vt:lpstr>
      <vt:lpstr>Practice – CartPole Random Search</vt:lpstr>
      <vt:lpstr>Random Search</vt:lpstr>
      <vt:lpstr>PowerPoint 프레젠테이션</vt:lpstr>
      <vt:lpstr>Hill Climbing</vt:lpstr>
      <vt:lpstr>PowerPoint 프레젠테이션</vt:lpstr>
      <vt:lpstr>Practice – CartPole Tabular Q-learning</vt:lpstr>
      <vt:lpstr>Practice – CartPole Tabular Q-learning</vt:lpstr>
      <vt:lpstr>Practice – CartPole Tabular Q-learning</vt:lpstr>
      <vt:lpstr>Practice – CartPole Tabular Q-learning</vt:lpstr>
      <vt:lpstr>PowerPoint 프레젠테이션</vt:lpstr>
      <vt:lpstr>PowerPoint 프레젠테이션</vt:lpstr>
      <vt:lpstr>PowerPoint 프레젠테이션</vt:lpstr>
      <vt:lpstr>Practice – Creating k-armed Bandit </vt:lpstr>
      <vt:lpstr>Practice – Creating k-armed Bandit </vt:lpstr>
      <vt:lpstr>Multi-Armed Bandit</vt:lpstr>
      <vt:lpstr>PowerPoint 프레젠테이션</vt:lpstr>
      <vt:lpstr>Practice – Creating Contextual Bandit </vt:lpstr>
      <vt:lpstr>Visualizing Dynamic Programming    - Reinforcement.js</vt:lpstr>
      <vt:lpstr>PowerPoint 프레젠테이션</vt:lpstr>
      <vt:lpstr>Iterative Policy Evaluation:    Example – Simple Gridworld </vt:lpstr>
      <vt:lpstr>Simple Grid World</vt:lpstr>
      <vt:lpstr>Policy Evaluation</vt:lpstr>
      <vt:lpstr>Policy Evaluation</vt:lpstr>
      <vt:lpstr>PowerPoint 프레젠테이션</vt:lpstr>
      <vt:lpstr>Policy Iteration</vt:lpstr>
      <vt:lpstr>Policy Iteration</vt:lpstr>
      <vt:lpstr>PowerPoint 프레젠테이션</vt:lpstr>
      <vt:lpstr>Value Iteration</vt:lpstr>
      <vt:lpstr>Value Iteration</vt:lpstr>
      <vt:lpstr>PowerPoint 프레젠테이션</vt:lpstr>
      <vt:lpstr>Model-Free</vt:lpstr>
      <vt:lpstr>Model-Free</vt:lpstr>
      <vt:lpstr>MC Example : Blackjack Game Rule</vt:lpstr>
      <vt:lpstr>MC Example : Blackjack 과 MDP</vt:lpstr>
      <vt:lpstr>MC Example : Blackjack 과 MDP</vt:lpstr>
      <vt:lpstr>MC Example : Blackjack 과 MDP </vt:lpstr>
      <vt:lpstr>Monte-Carlo</vt:lpstr>
      <vt:lpstr>Monte Carlo Algorithm</vt:lpstr>
      <vt:lpstr>Monte Carlo Algorithm</vt:lpstr>
      <vt:lpstr>PowerPoint 프레젠테이션</vt:lpstr>
      <vt:lpstr>PowerPoint 프레젠테이션</vt:lpstr>
      <vt:lpstr>PowerPoint 프레젠테이션</vt:lpstr>
      <vt:lpstr>Monte Carlo Control algorithm</vt:lpstr>
      <vt:lpstr>Monte Carlo Control algorithm</vt:lpstr>
      <vt:lpstr>PowerPoint 프레젠테이션</vt:lpstr>
      <vt:lpstr>PowerPoint 프레젠테이션</vt:lpstr>
      <vt:lpstr>PowerPoint 프레젠테이션</vt:lpstr>
      <vt:lpstr>What is Temporal Difference ?</vt:lpstr>
      <vt:lpstr>Windy GridWorld Custom 환경 만들기</vt:lpstr>
      <vt:lpstr>PowerPoint 프레젠테이션</vt:lpstr>
      <vt:lpstr>PowerPoint 프레젠테이션</vt:lpstr>
      <vt:lpstr>PowerPoint 프레젠테이션</vt:lpstr>
      <vt:lpstr>SARSA algorithm</vt:lpstr>
      <vt:lpstr>SARSA algorithm 을 Windy GridWorld 적용</vt:lpstr>
      <vt:lpstr>Sarsa (on-policy TD control) 알고리즘</vt:lpstr>
      <vt:lpstr>PowerPoint 프레젠테이션</vt:lpstr>
      <vt:lpstr>PowerPoint 프레젠테이션</vt:lpstr>
      <vt:lpstr>PowerPoint 프레젠테이션</vt:lpstr>
      <vt:lpstr>Reinforcement Learning Formulation</vt:lpstr>
      <vt:lpstr>Reinforcement Learning Formulation</vt:lpstr>
      <vt:lpstr>Bellman Equation</vt:lpstr>
      <vt:lpstr>Bellman Equation</vt:lpstr>
      <vt:lpstr>Reinforcement Learning Formulation</vt:lpstr>
      <vt:lpstr>Q-Learning (Off-Policy TD control)</vt:lpstr>
      <vt:lpstr>Reinforcement Learning Formulation</vt:lpstr>
      <vt:lpstr>Example Q-Learning: Frozen Lake</vt:lpstr>
      <vt:lpstr>Example Q-Learning: Frozen Lake</vt:lpstr>
      <vt:lpstr>PowerPoint 프레젠테이션</vt:lpstr>
      <vt:lpstr>Action 선택 방법 </vt:lpstr>
      <vt:lpstr>Action 선택 방법 </vt:lpstr>
      <vt:lpstr>Action 선택 방법 </vt:lpstr>
      <vt:lpstr>Final Result</vt:lpstr>
      <vt:lpstr>Practice : Simple Q-Learning</vt:lpstr>
      <vt:lpstr>Project - MAZE 문제 ( Q-Learning)</vt:lpstr>
      <vt:lpstr>Overall Design</vt:lpstr>
      <vt:lpstr>Project - MAZE : maze_env.py</vt:lpstr>
      <vt:lpstr>Project - MAZE : agent.py</vt:lpstr>
      <vt:lpstr>Q-table 의 한계 (array size)</vt:lpstr>
      <vt:lpstr>Q-table 의 한계 (array size)</vt:lpstr>
      <vt:lpstr>Deep-Q Network</vt:lpstr>
      <vt:lpstr>Deep-Q Network</vt:lpstr>
      <vt:lpstr>Linear Regression</vt:lpstr>
      <vt:lpstr>Deep Q-Network Algorithm</vt:lpstr>
      <vt:lpstr>Practice : Q-Network (not Deep) 구성</vt:lpstr>
      <vt:lpstr>Practice : Q-Network (not Deep) – FrozenLake-v0</vt:lpstr>
      <vt:lpstr>PowerPoint 프레젠테이션</vt:lpstr>
      <vt:lpstr>PowerPoint 프레젠테이션</vt:lpstr>
      <vt:lpstr>Practice : Q-Network (not Deep) - CartPole-v0</vt:lpstr>
      <vt:lpstr>PowerPoint 프레젠테이션</vt:lpstr>
      <vt:lpstr>Shallow Q-Network 의 문제점</vt:lpstr>
      <vt:lpstr>Sample 들 간의 correlation </vt:lpstr>
      <vt:lpstr>Non-stationary Targets</vt:lpstr>
      <vt:lpstr>Experience Replay</vt:lpstr>
      <vt:lpstr>Separate Target Network</vt:lpstr>
      <vt:lpstr>Deep Q-Network with Experience Replay and dual Network</vt:lpstr>
      <vt:lpstr>Practice: CartPole 에 DQN 적용</vt:lpstr>
      <vt:lpstr>Practice : DQN 을 cartpole-v0 에 적용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Problem Definition of RL</vt:lpstr>
      <vt:lpstr>Problem Definition of RL : Example - Navigation</vt:lpstr>
      <vt:lpstr>Problem Definition of RL : Example – CPU Job Scheduling</vt:lpstr>
      <vt:lpstr>Project 2 – DQN Stock Trader</vt:lpstr>
      <vt:lpstr>Overall Design</vt:lpstr>
      <vt:lpstr>market_env.py</vt:lpstr>
      <vt:lpstr>market_env.py</vt:lpstr>
      <vt:lpstr>market_env.py</vt:lpstr>
      <vt:lpstr>ageny.py</vt:lpstr>
      <vt:lpstr>Train_app.py</vt:lpstr>
      <vt:lpstr>evaluate.py</vt:lpstr>
      <vt:lpstr>Project 3 - AI Trader 구현(Jupyter Notebook)</vt:lpstr>
      <vt:lpstr>RL Tools</vt:lpstr>
      <vt:lpstr>Exploration vs Exploitation</vt:lpstr>
      <vt:lpstr>PowerPoint 프레젠테이션</vt:lpstr>
      <vt:lpstr>Exploration vs Exploitation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Udemy</dc:title>
  <dc:creator>오영제</dc:creator>
  <cp:lastModifiedBy>오영제</cp:lastModifiedBy>
  <cp:revision>5</cp:revision>
  <dcterms:created xsi:type="dcterms:W3CDTF">2019-08-18T21:10:46Z</dcterms:created>
  <dcterms:modified xsi:type="dcterms:W3CDTF">2019-09-10T18:54:22Z</dcterms:modified>
</cp:coreProperties>
</file>